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9"/>
  </p:notesMasterIdLst>
  <p:sldIdLst>
    <p:sldId id="261" r:id="rId2"/>
    <p:sldId id="324" r:id="rId3"/>
    <p:sldId id="325" r:id="rId4"/>
    <p:sldId id="326" r:id="rId5"/>
    <p:sldId id="323" r:id="rId6"/>
    <p:sldId id="335" r:id="rId7"/>
    <p:sldId id="296" r:id="rId8"/>
    <p:sldId id="297" r:id="rId9"/>
    <p:sldId id="299" r:id="rId10"/>
    <p:sldId id="300" r:id="rId11"/>
    <p:sldId id="302" r:id="rId12"/>
    <p:sldId id="303" r:id="rId13"/>
    <p:sldId id="330" r:id="rId14"/>
    <p:sldId id="332" r:id="rId15"/>
    <p:sldId id="334" r:id="rId16"/>
    <p:sldId id="327" r:id="rId17"/>
    <p:sldId id="333" r:id="rId18"/>
    <p:sldId id="328" r:id="rId19"/>
    <p:sldId id="329" r:id="rId20"/>
    <p:sldId id="331" r:id="rId21"/>
    <p:sldId id="304" r:id="rId22"/>
    <p:sldId id="305" r:id="rId23"/>
    <p:sldId id="306" r:id="rId24"/>
    <p:sldId id="307" r:id="rId25"/>
    <p:sldId id="320" r:id="rId26"/>
    <p:sldId id="321" r:id="rId27"/>
    <p:sldId id="29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B"/>
    <a:srgbClr val="FFD966"/>
    <a:srgbClr val="FF7E79"/>
    <a:srgbClr val="99FD9A"/>
    <a:srgbClr val="77D6FF"/>
    <a:srgbClr val="FF8AD8"/>
    <a:srgbClr val="FFFF00"/>
    <a:srgbClr val="4373C4"/>
    <a:srgbClr val="9FC1EE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9"/>
    <p:restoredTop sz="76429"/>
  </p:normalViewPr>
  <p:slideViewPr>
    <p:cSldViewPr snapToGrid="0" snapToObjects="1">
      <p:cViewPr varScale="1">
        <p:scale>
          <a:sx n="91" d="100"/>
          <a:sy n="91" d="100"/>
        </p:scale>
        <p:origin x="2680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A1904-901E-9A4B-B9E1-13854722FB58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A3792-C5F9-AE48-AB86-5E029437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ICMP</a:t>
            </a:r>
            <a:r>
              <a:rPr lang="zh-CN" altLang="en-US" dirty="0"/>
              <a:t>源地址相关标准：</a:t>
            </a:r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/html/rfc5837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UDP</a:t>
            </a:r>
            <a:r>
              <a:rPr lang="zh-CN" altLang="en-US" dirty="0"/>
              <a:t>使用大端口目的是降低命中主机开放</a:t>
            </a:r>
            <a:r>
              <a:rPr lang="en-US" altLang="zh-CN" dirty="0"/>
              <a:t>UDP</a:t>
            </a:r>
            <a:r>
              <a:rPr lang="zh-CN" altLang="en-US" dirty="0"/>
              <a:t>端口的可能性，尽量避免探测包被目标主机处理而引入额外负载。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FE20-6196-3746-8409-E2C7D636B7E4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872F-F92F-C24D-8214-1F78218C5687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0ABE-00EA-3E45-8D8D-AF9659BB91A3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F09A-DD88-0D40-A5A2-EADC2D09D114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5EC20-A0D9-3243-BFD2-5E523BE49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491" y="0"/>
            <a:ext cx="1265509" cy="912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8159-E79F-374E-8A1D-323396D3EB62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4D0-8FCC-D34F-B220-C96EEEB02D29}" type="datetime1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B723-8B9F-714C-BCB1-009D3896FFCF}" type="datetime1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4BC2-9102-A349-A660-B3E895B2AF7C}" type="datetime1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5B7-1735-414A-BABA-40A3A0617047}" type="datetime1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5E7F-4362-C447-A87F-34BB3266C482}" type="datetime1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95B7-ACDA-8647-96DF-46CD83F5011C}" type="datetime1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4815"/>
            <a:ext cx="7886700" cy="757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84790"/>
            <a:ext cx="7886700" cy="5254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1F8F-8E43-EB4D-B954-951B547EEDEF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defRPr>
            </a:lvl1pPr>
          </a:lstStyle>
          <a:p>
            <a:fld id="{8D99FADA-BE34-7B41-93AE-92B241B60B1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B0FCC-7862-2F45-BEEC-87DCD5659D73}"/>
              </a:ext>
            </a:extLst>
          </p:cNvPr>
          <p:cNvCxnSpPr>
            <a:cxnSpLocks/>
          </p:cNvCxnSpPr>
          <p:nvPr userDrawn="1"/>
        </p:nvCxnSpPr>
        <p:spPr>
          <a:xfrm>
            <a:off x="0" y="972877"/>
            <a:ext cx="91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C0"/>
          </a:solidFill>
          <a:latin typeface="STZhongsong" panose="02010600040101010101" pitchFamily="2" charset="-122"/>
          <a:ea typeface="STZhongsong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87513"/>
            <a:ext cx="6858000" cy="198396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哈尔滨工业大学</a:t>
            </a:r>
            <a:endParaRPr lang="en-US" altLang="zh-CN" sz="2000" dirty="0"/>
          </a:p>
          <a:p>
            <a:r>
              <a:rPr lang="zh-CN" altLang="en-US" sz="2000" dirty="0"/>
              <a:t>计算机网络与信息安全技术研究中心</a:t>
            </a:r>
            <a:endParaRPr lang="en-US" altLang="zh-CN" sz="2000" dirty="0"/>
          </a:p>
          <a:p>
            <a:r>
              <a:rPr lang="zh-CN" altLang="en-US" sz="2000" dirty="0"/>
              <a:t>张宇</a:t>
            </a:r>
            <a:r>
              <a:rPr lang="zh-Hans" altLang="en-US" sz="2000" dirty="0"/>
              <a:t> </a:t>
            </a:r>
            <a:r>
              <a:rPr lang="zh-CN" altLang="en-US" sz="2000" dirty="0"/>
              <a:t>副教授</a:t>
            </a:r>
            <a:endParaRPr lang="en-US" altLang="zh-CN" sz="2000" dirty="0"/>
          </a:p>
          <a:p>
            <a:r>
              <a:rPr lang="en-US" altLang="zh-CN" sz="2000" dirty="0"/>
              <a:t>2020-02</a:t>
            </a:r>
            <a:r>
              <a:rPr lang="zh-CN" altLang="en-US" sz="2000" dirty="0"/>
              <a:t>、</a:t>
            </a:r>
            <a:r>
              <a:rPr lang="en-US" altLang="zh-CN" sz="2000" dirty="0"/>
              <a:t>2022-10</a:t>
            </a:r>
          </a:p>
        </p:txBody>
      </p:sp>
      <p:sp>
        <p:nvSpPr>
          <p:cNvPr id="4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438944" y="1840900"/>
            <a:ext cx="8266112" cy="1745855"/>
          </a:xfrm>
        </p:spPr>
        <p:txBody>
          <a:bodyPr>
            <a:noAutofit/>
          </a:bodyPr>
          <a:lstStyle/>
          <a:p>
            <a:pPr algn="ctr"/>
            <a:br>
              <a:rPr lang="en-US" altLang="zh-CN" sz="6600" dirty="0">
                <a:solidFill>
                  <a:schemeClr val="accent1"/>
                </a:solidFill>
                <a:sym typeface="FZ 粗倩简体" charset="-122"/>
              </a:rPr>
            </a:br>
            <a:r>
              <a:rPr lang="zh-CN" altLang="en-US" sz="6600">
                <a:solidFill>
                  <a:srgbClr val="4169E1"/>
                </a:solidFill>
                <a:sym typeface="FZ 粗倩简体" charset="-122"/>
              </a:rPr>
              <a:t>互联网拓扑测量</a:t>
            </a:r>
            <a:br>
              <a:rPr lang="en-US" altLang="zh-CN" sz="6600" dirty="0">
                <a:solidFill>
                  <a:srgbClr val="4169E1"/>
                </a:solidFill>
                <a:sym typeface="FZ 粗倩简体" charset="-122"/>
              </a:rPr>
            </a:br>
            <a:br>
              <a:rPr lang="en-US" altLang="zh-CN" sz="2000" dirty="0">
                <a:solidFill>
                  <a:srgbClr val="4169E1"/>
                </a:solidFill>
                <a:sym typeface="FZ 粗倩简体" charset="-122"/>
              </a:rPr>
            </a:br>
            <a:r>
              <a:rPr lang="en-US" altLang="zh-Hans" sz="4000" dirty="0">
                <a:solidFill>
                  <a:srgbClr val="4169E1"/>
                </a:solidFill>
                <a:sym typeface="FZ 粗倩简体" charset="-122"/>
              </a:rPr>
              <a:t>Internet</a:t>
            </a:r>
            <a:r>
              <a:rPr lang="zh-Hans" altLang="en-US" sz="4000">
                <a:solidFill>
                  <a:srgbClr val="4169E1"/>
                </a:solidFill>
                <a:sym typeface="FZ 粗倩简体" charset="-122"/>
              </a:rPr>
              <a:t> </a:t>
            </a:r>
            <a:r>
              <a:rPr lang="en-US" altLang="zh-Hans" sz="4000" dirty="0">
                <a:solidFill>
                  <a:srgbClr val="4169E1"/>
                </a:solidFill>
                <a:sym typeface="FZ 粗倩简体" charset="-122"/>
              </a:rPr>
              <a:t>Topology</a:t>
            </a:r>
            <a:r>
              <a:rPr lang="zh-Hans" altLang="en-US" sz="4000">
                <a:solidFill>
                  <a:srgbClr val="4169E1"/>
                </a:solidFill>
                <a:sym typeface="FZ 粗倩简体" charset="-122"/>
              </a:rPr>
              <a:t> </a:t>
            </a:r>
            <a:r>
              <a:rPr lang="en-US" altLang="zh-Hans" sz="4000" dirty="0">
                <a:solidFill>
                  <a:srgbClr val="4169E1"/>
                </a:solidFill>
                <a:sym typeface="FZ 粗倩简体" charset="-122"/>
              </a:rPr>
              <a:t>Measurement</a:t>
            </a:r>
            <a:endParaRPr lang="zh-CN" altLang="en-US" sz="5400">
              <a:solidFill>
                <a:srgbClr val="4169E1"/>
              </a:solidFill>
              <a:sym typeface="FZ 粗倩简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714" y="56080"/>
            <a:ext cx="2368633" cy="17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zh-CN" altLang="en-US"/>
              <a:t>路由器级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F4678-385A-6A4F-BB5C-C0B54DD2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3" y="4757491"/>
            <a:ext cx="493226" cy="4110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B3DBD-9A48-0848-AE64-C284FAE549AA}"/>
              </a:ext>
            </a:extLst>
          </p:cNvPr>
          <p:cNvGrpSpPr/>
          <p:nvPr/>
        </p:nvGrpSpPr>
        <p:grpSpPr>
          <a:xfrm>
            <a:off x="4007743" y="3613017"/>
            <a:ext cx="573947" cy="282550"/>
            <a:chOff x="4535633" y="3206138"/>
            <a:chExt cx="573947" cy="282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73ACED-F2A4-2649-A27B-454823E8BF61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A4E8DB-D9F5-C546-BBB8-FD167B6E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7FB4246-E46C-CA4D-8102-B0C98E3D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" y="5789270"/>
            <a:ext cx="493226" cy="41102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stCxn id="23" idx="3"/>
            <a:endCxn id="179" idx="3"/>
          </p:cNvCxnSpPr>
          <p:nvPr/>
        </p:nvCxnSpPr>
        <p:spPr>
          <a:xfrm flipV="1">
            <a:off x="1010213" y="5885296"/>
            <a:ext cx="3450219" cy="10948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stCxn id="13" idx="3"/>
            <a:endCxn id="200" idx="4"/>
          </p:cNvCxnSpPr>
          <p:nvPr/>
        </p:nvCxnSpPr>
        <p:spPr>
          <a:xfrm flipV="1">
            <a:off x="990969" y="4246821"/>
            <a:ext cx="1714892" cy="716181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CE0E-995B-D44A-A8A0-0D547E269AD4}"/>
              </a:ext>
            </a:extLst>
          </p:cNvPr>
          <p:cNvGrpSpPr/>
          <p:nvPr/>
        </p:nvGrpSpPr>
        <p:grpSpPr>
          <a:xfrm>
            <a:off x="5046519" y="2747659"/>
            <a:ext cx="573947" cy="282550"/>
            <a:chOff x="4535633" y="3206138"/>
            <a:chExt cx="573947" cy="28255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A70B25-BA3C-A74C-B39D-27156FBBEE5E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E8454D3-EEBA-4E4B-964E-6614C905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5B2DF0-2DE5-A044-8CE9-D38BD11E462B}"/>
              </a:ext>
            </a:extLst>
          </p:cNvPr>
          <p:cNvGrpSpPr/>
          <p:nvPr/>
        </p:nvGrpSpPr>
        <p:grpSpPr>
          <a:xfrm>
            <a:off x="1553853" y="3895517"/>
            <a:ext cx="573947" cy="282550"/>
            <a:chOff x="6927650" y="1152615"/>
            <a:chExt cx="573947" cy="282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2EEFF0-D399-2D46-A9A8-EE7107CCA8D3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B799910-F278-EA43-9C60-CA65EE39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523209"/>
            <a:ext cx="674737" cy="282550"/>
            <a:chOff x="6927650" y="1152615"/>
            <a:chExt cx="674737" cy="2825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5DAD174-7B4A-6540-A98F-10430C352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 flipV="1">
            <a:off x="2127800" y="3628056"/>
            <a:ext cx="276687" cy="4087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  <a:stCxn id="178" idx="3"/>
            <a:endCxn id="225" idx="6"/>
          </p:cNvCxnSpPr>
          <p:nvPr/>
        </p:nvCxnSpPr>
        <p:spPr>
          <a:xfrm rot="10800000" flipV="1">
            <a:off x="2775182" y="2738443"/>
            <a:ext cx="1448332" cy="727594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A1097C2-0756-8849-BBF5-BA5C7808866B}"/>
              </a:ext>
            </a:extLst>
          </p:cNvPr>
          <p:cNvSpPr/>
          <p:nvPr/>
        </p:nvSpPr>
        <p:spPr>
          <a:xfrm>
            <a:off x="4518272" y="578570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91893C-25B0-CC44-8873-A21207A29A5F}"/>
              </a:ext>
            </a:extLst>
          </p:cNvPr>
          <p:cNvGrpSpPr/>
          <p:nvPr/>
        </p:nvGrpSpPr>
        <p:grpSpPr>
          <a:xfrm>
            <a:off x="5010232" y="6059016"/>
            <a:ext cx="573947" cy="282550"/>
            <a:chOff x="6927650" y="1152615"/>
            <a:chExt cx="573947" cy="28255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D78863-C529-2840-853A-076A9306AA36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CB505CB-2865-A74B-93B3-6F6309102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0C1CC50-8315-204A-BBEC-C1E91DF7FD93}"/>
              </a:ext>
            </a:extLst>
          </p:cNvPr>
          <p:cNvCxnSpPr>
            <a:cxnSpLocks/>
            <a:stCxn id="122" idx="0"/>
            <a:endCxn id="180" idx="3"/>
          </p:cNvCxnSpPr>
          <p:nvPr/>
        </p:nvCxnSpPr>
        <p:spPr>
          <a:xfrm rot="5400000" flipH="1" flipV="1">
            <a:off x="5868551" y="5387622"/>
            <a:ext cx="151564" cy="11912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9816F1D-CEDF-BC4F-AE3C-AE6C5A5D8F3D}"/>
              </a:ext>
            </a:extLst>
          </p:cNvPr>
          <p:cNvGrpSpPr/>
          <p:nvPr/>
        </p:nvGrpSpPr>
        <p:grpSpPr>
          <a:xfrm>
            <a:off x="5068745" y="3616549"/>
            <a:ext cx="565480" cy="345191"/>
            <a:chOff x="4544100" y="3206138"/>
            <a:chExt cx="565480" cy="34519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7C78B3A-176E-C742-BE29-C6A482AE2567}"/>
                </a:ext>
              </a:extLst>
            </p:cNvPr>
            <p:cNvSpPr/>
            <p:nvPr/>
          </p:nvSpPr>
          <p:spPr>
            <a:xfrm>
              <a:off x="4544100" y="3448298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7983604-F626-2E4B-9E26-4BA553DF1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stCxn id="178" idx="2"/>
            <a:endCxn id="329" idx="1"/>
          </p:cNvCxnSpPr>
          <p:nvPr/>
        </p:nvCxnSpPr>
        <p:spPr>
          <a:xfrm>
            <a:off x="4339449" y="2796410"/>
            <a:ext cx="841719" cy="7683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320" idx="6"/>
          </p:cNvCxnSpPr>
          <p:nvPr/>
        </p:nvCxnSpPr>
        <p:spPr>
          <a:xfrm flipH="1" flipV="1">
            <a:off x="4389605" y="3565435"/>
            <a:ext cx="679140" cy="3447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80" idx="1"/>
            <a:endCxn id="181" idx="3"/>
          </p:cNvCxnSpPr>
          <p:nvPr/>
        </p:nvCxnSpPr>
        <p:spPr>
          <a:xfrm>
            <a:off x="6771815" y="5907452"/>
            <a:ext cx="89835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175" idx="0"/>
          </p:cNvCxnSpPr>
          <p:nvPr/>
        </p:nvCxnSpPr>
        <p:spPr>
          <a:xfrm rot="10800000" flipV="1">
            <a:off x="2831221" y="3754290"/>
            <a:ext cx="1176523" cy="39413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902037" y="5907452"/>
            <a:ext cx="94382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185">
            <a:extLst>
              <a:ext uri="{FF2B5EF4-FFF2-40B4-BE49-F238E27FC236}">
                <a16:creationId xmlns:a16="http://schemas.microsoft.com/office/drawing/2014/main" id="{5E2A3C4E-C4C7-064E-95E9-2C4F38BF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1" y="1894532"/>
            <a:ext cx="493226" cy="41102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AA4D357-2114-1547-A246-B7164274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36" y="2402130"/>
            <a:ext cx="493226" cy="411021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D1FC6B30-8D90-2E4D-8D22-823D89D13E61}"/>
              </a:ext>
            </a:extLst>
          </p:cNvPr>
          <p:cNvCxnSpPr>
            <a:cxnSpLocks/>
            <a:stCxn id="193" idx="2"/>
            <a:endCxn id="186" idx="3"/>
          </p:cNvCxnSpPr>
          <p:nvPr/>
        </p:nvCxnSpPr>
        <p:spPr>
          <a:xfrm rot="10800000" flipV="1">
            <a:off x="1051867" y="2099449"/>
            <a:ext cx="1357096" cy="59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425E37B-5025-134D-95F3-896C399355E4}"/>
              </a:ext>
            </a:extLst>
          </p:cNvPr>
          <p:cNvGrpSpPr/>
          <p:nvPr/>
        </p:nvGrpSpPr>
        <p:grpSpPr>
          <a:xfrm>
            <a:off x="2408963" y="1958176"/>
            <a:ext cx="573947" cy="282550"/>
            <a:chOff x="6927650" y="1152615"/>
            <a:chExt cx="573947" cy="28255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CA8A11E-F2AB-F342-96C0-5667A63DE7B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5ECFC57-F3A6-0443-9D93-8F7BC269C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pic>
        <p:nvPicPr>
          <p:cNvPr id="198" name="Picture 197">
            <a:extLst>
              <a:ext uri="{FF2B5EF4-FFF2-40B4-BE49-F238E27FC236}">
                <a16:creationId xmlns:a16="http://schemas.microsoft.com/office/drawing/2014/main" id="{656BBBFC-26EA-4941-BA8F-9AD0769B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89" y="3755466"/>
            <a:ext cx="493226" cy="411021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41738BD-D8DC-5845-8AA5-234AD7840E97}"/>
              </a:ext>
            </a:extLst>
          </p:cNvPr>
          <p:cNvSpPr/>
          <p:nvPr/>
        </p:nvSpPr>
        <p:spPr>
          <a:xfrm>
            <a:off x="2672151" y="341452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0" name="Elbow Connector 229">
            <a:extLst>
              <a:ext uri="{FF2B5EF4-FFF2-40B4-BE49-F238E27FC236}">
                <a16:creationId xmlns:a16="http://schemas.microsoft.com/office/drawing/2014/main" id="{8E6256BC-26E1-3D45-9193-9B3FF3979A68}"/>
              </a:ext>
            </a:extLst>
          </p:cNvPr>
          <p:cNvCxnSpPr>
            <a:cxnSpLocks/>
            <a:stCxn id="141" idx="3"/>
            <a:endCxn id="198" idx="2"/>
          </p:cNvCxnSpPr>
          <p:nvPr/>
        </p:nvCxnSpPr>
        <p:spPr>
          <a:xfrm>
            <a:off x="5634225" y="3757824"/>
            <a:ext cx="2840577" cy="408663"/>
          </a:xfrm>
          <a:prstGeom prst="bentConnector4">
            <a:avLst>
              <a:gd name="adj1" fmla="val 45659"/>
              <a:gd name="adj2" fmla="val 1559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4" idx="3"/>
            <a:endCxn id="236" idx="0"/>
          </p:cNvCxnSpPr>
          <p:nvPr/>
        </p:nvCxnSpPr>
        <p:spPr>
          <a:xfrm>
            <a:off x="2982910" y="2099451"/>
            <a:ext cx="1382168" cy="53780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>
            <a:extLst>
              <a:ext uri="{FF2B5EF4-FFF2-40B4-BE49-F238E27FC236}">
                <a16:creationId xmlns:a16="http://schemas.microsoft.com/office/drawing/2014/main" id="{996504AA-1E6F-6C48-8481-D96742F64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5735015" y="5189993"/>
            <a:ext cx="470916" cy="282550"/>
          </a:xfrm>
          <a:prstGeom prst="rect">
            <a:avLst/>
          </a:prstGeom>
        </p:spPr>
      </p:pic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208" idx="2"/>
            <a:endCxn id="276" idx="0"/>
          </p:cNvCxnSpPr>
          <p:nvPr/>
        </p:nvCxnSpPr>
        <p:spPr>
          <a:xfrm rot="16200000" flipH="1">
            <a:off x="5131215" y="4247202"/>
            <a:ext cx="838173" cy="82052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7FC35295-089F-FF45-A892-2F0FD67A65FC}"/>
              </a:ext>
            </a:extLst>
          </p:cNvPr>
          <p:cNvCxnSpPr>
            <a:cxnSpLocks/>
            <a:stCxn id="268" idx="1"/>
            <a:endCxn id="122" idx="0"/>
          </p:cNvCxnSpPr>
          <p:nvPr/>
        </p:nvCxnSpPr>
        <p:spPr>
          <a:xfrm rot="10800000" flipV="1">
            <a:off x="5348721" y="5331268"/>
            <a:ext cx="386294" cy="72774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5" idx="3"/>
            <a:endCxn id="287" idx="2"/>
          </p:cNvCxnSpPr>
          <p:nvPr/>
        </p:nvCxnSpPr>
        <p:spPr>
          <a:xfrm flipV="1">
            <a:off x="5620466" y="2585138"/>
            <a:ext cx="734978" cy="30379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DA4595-3B58-B942-BB34-9918F855C97C}"/>
              </a:ext>
            </a:extLst>
          </p:cNvPr>
          <p:cNvGrpSpPr/>
          <p:nvPr/>
        </p:nvGrpSpPr>
        <p:grpSpPr>
          <a:xfrm>
            <a:off x="6355444" y="2443864"/>
            <a:ext cx="573947" cy="282550"/>
            <a:chOff x="4535633" y="3206138"/>
            <a:chExt cx="573947" cy="28255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E3DB321-0414-C445-BFED-4540A7C51A80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F6BB05E-4DC5-5648-861A-7574EFF5D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1F7CD1B-5332-1A4D-A614-DC24D8FA5769}"/>
              </a:ext>
            </a:extLst>
          </p:cNvPr>
          <p:cNvGrpSpPr/>
          <p:nvPr/>
        </p:nvGrpSpPr>
        <p:grpSpPr>
          <a:xfrm>
            <a:off x="7048162" y="2673325"/>
            <a:ext cx="573947" cy="282550"/>
            <a:chOff x="4535633" y="3206138"/>
            <a:chExt cx="573947" cy="282550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D452328-43A0-B444-A3A4-73CC29015B52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3F05981D-EBF4-8441-B688-C4E33C67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6929391" y="2585139"/>
            <a:ext cx="151548" cy="20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52DF26-1947-FD40-833B-76294036E725}"/>
              </a:ext>
            </a:extLst>
          </p:cNvPr>
          <p:cNvGrpSpPr/>
          <p:nvPr/>
        </p:nvGrpSpPr>
        <p:grpSpPr>
          <a:xfrm>
            <a:off x="6231057" y="2796925"/>
            <a:ext cx="573947" cy="282550"/>
            <a:chOff x="4535633" y="3206138"/>
            <a:chExt cx="573947" cy="282550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A61513E-FF0A-F04E-82F0-7CBD0E7EE7F4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2F7446AB-AEA5-004C-A99B-E986EA782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  <a:stCxn id="311" idx="3"/>
            <a:endCxn id="291" idx="3"/>
          </p:cNvCxnSpPr>
          <p:nvPr/>
        </p:nvCxnSpPr>
        <p:spPr>
          <a:xfrm flipV="1">
            <a:off x="6805004" y="2851025"/>
            <a:ext cx="258247" cy="87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343" idx="6"/>
          </p:cNvCxnSpPr>
          <p:nvPr/>
        </p:nvCxnSpPr>
        <p:spPr>
          <a:xfrm flipV="1">
            <a:off x="7721368" y="1744439"/>
            <a:ext cx="1124498" cy="1074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B6EB93C1-703D-0C45-84FF-838B2B7016EB}"/>
              </a:ext>
            </a:extLst>
          </p:cNvPr>
          <p:cNvSpPr/>
          <p:nvPr/>
        </p:nvSpPr>
        <p:spPr>
          <a:xfrm>
            <a:off x="7618339" y="276756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6-Point Star 174">
            <a:extLst>
              <a:ext uri="{FF2B5EF4-FFF2-40B4-BE49-F238E27FC236}">
                <a16:creationId xmlns:a16="http://schemas.microsoft.com/office/drawing/2014/main" id="{0C0E38F7-BED0-274A-AD2C-790DCB342D80}"/>
              </a:ext>
            </a:extLst>
          </p:cNvPr>
          <p:cNvSpPr/>
          <p:nvPr/>
        </p:nvSpPr>
        <p:spPr>
          <a:xfrm>
            <a:off x="2599350" y="409046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6-Point Star 177">
            <a:extLst>
              <a:ext uri="{FF2B5EF4-FFF2-40B4-BE49-F238E27FC236}">
                <a16:creationId xmlns:a16="http://schemas.microsoft.com/office/drawing/2014/main" id="{DB517BBD-6373-2C49-858A-F3D23A7AAB75}"/>
              </a:ext>
            </a:extLst>
          </p:cNvPr>
          <p:cNvSpPr/>
          <p:nvPr/>
        </p:nvSpPr>
        <p:spPr>
          <a:xfrm>
            <a:off x="4223514" y="256454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6-Point Star 178">
            <a:extLst>
              <a:ext uri="{FF2B5EF4-FFF2-40B4-BE49-F238E27FC236}">
                <a16:creationId xmlns:a16="http://schemas.microsoft.com/office/drawing/2014/main" id="{FD509897-DF6C-B74A-A424-A9838E7CC55D}"/>
              </a:ext>
            </a:extLst>
          </p:cNvPr>
          <p:cNvSpPr/>
          <p:nvPr/>
        </p:nvSpPr>
        <p:spPr>
          <a:xfrm>
            <a:off x="4460432" y="5711393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6-Point Star 179">
            <a:extLst>
              <a:ext uri="{FF2B5EF4-FFF2-40B4-BE49-F238E27FC236}">
                <a16:creationId xmlns:a16="http://schemas.microsoft.com/office/drawing/2014/main" id="{D21550FF-0798-D04F-90BD-A12010CFB5C7}"/>
              </a:ext>
            </a:extLst>
          </p:cNvPr>
          <p:cNvSpPr/>
          <p:nvPr/>
        </p:nvSpPr>
        <p:spPr>
          <a:xfrm>
            <a:off x="6539945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6-Point Star 180">
            <a:extLst>
              <a:ext uri="{FF2B5EF4-FFF2-40B4-BE49-F238E27FC236}">
                <a16:creationId xmlns:a16="http://schemas.microsoft.com/office/drawing/2014/main" id="{F95213D8-0F8E-3743-9280-6A90877799AB}"/>
              </a:ext>
            </a:extLst>
          </p:cNvPr>
          <p:cNvSpPr/>
          <p:nvPr/>
        </p:nvSpPr>
        <p:spPr>
          <a:xfrm>
            <a:off x="7670167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25DE433C-74D6-0140-A233-26C4DE962DB1}"/>
              </a:ext>
            </a:extLst>
          </p:cNvPr>
          <p:cNvCxnSpPr>
            <a:cxnSpLocks/>
            <a:stCxn id="193" idx="2"/>
            <a:endCxn id="187" idx="3"/>
          </p:cNvCxnSpPr>
          <p:nvPr/>
        </p:nvCxnSpPr>
        <p:spPr>
          <a:xfrm rot="10800000" flipV="1">
            <a:off x="1153263" y="2099449"/>
            <a:ext cx="1255701" cy="50819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43986164-2BB8-D546-BAF9-29CB8ED83C32}"/>
              </a:ext>
            </a:extLst>
          </p:cNvPr>
          <p:cNvCxnSpPr>
            <a:cxnSpLocks/>
            <a:stCxn id="7" idx="0"/>
            <a:endCxn id="89" idx="6"/>
          </p:cNvCxnSpPr>
          <p:nvPr/>
        </p:nvCxnSpPr>
        <p:spPr>
          <a:xfrm rot="16200000" flipV="1">
            <a:off x="3542552" y="3186068"/>
            <a:ext cx="38291" cy="9951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DFE46304-CAA2-304D-AD4B-55386585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708" y="1279913"/>
            <a:ext cx="7007093" cy="587725"/>
          </a:xfrm>
          <a:solidFill>
            <a:srgbClr val="4169E1"/>
          </a:solidFill>
          <a:ln w="38100"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>
                <a:solidFill>
                  <a:schemeClr val="bg1"/>
                </a:solidFill>
              </a:rPr>
              <a:t>通过“别名解析”将接口节点合并为路由器节点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B8720C0-440C-C94A-9F81-4325077D4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4904579" y="3955831"/>
            <a:ext cx="470916" cy="282550"/>
          </a:xfrm>
          <a:prstGeom prst="rect">
            <a:avLst/>
          </a:prstGeom>
        </p:spPr>
      </p:pic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9003F5F-0D6F-0F4D-A4D6-EFC1C27F3919}"/>
              </a:ext>
            </a:extLst>
          </p:cNvPr>
          <p:cNvCxnSpPr>
            <a:cxnSpLocks/>
            <a:stCxn id="140" idx="0"/>
            <a:endCxn id="54" idx="4"/>
          </p:cNvCxnSpPr>
          <p:nvPr/>
        </p:nvCxnSpPr>
        <p:spPr>
          <a:xfrm flipH="1" flipV="1">
            <a:off x="5098035" y="2940448"/>
            <a:ext cx="22226" cy="9182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9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06C3E6C-5F6E-6840-B217-6E297793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900580" y="5873723"/>
            <a:ext cx="1422059" cy="54303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FE74C9D-EFFC-FB45-851F-0FAA42892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511043" y="1275732"/>
            <a:ext cx="2557047" cy="171398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2C5F50A-0F75-3942-87C9-C4A922324D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329479" y="3204697"/>
            <a:ext cx="2738612" cy="199820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0F7B409-FBB2-CD48-BCD8-A9BEA9D7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893914" y="5020105"/>
            <a:ext cx="1422059" cy="54303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909006E-B303-1642-A2A7-1AA42EBD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3908445" y="2301962"/>
            <a:ext cx="3089749" cy="190351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3F6D6FD-DE66-E240-B725-39BE2A57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7080938" y="2294843"/>
            <a:ext cx="676867" cy="848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en-US" altLang="zh-CN" err="1"/>
              <a:t>PoP</a:t>
            </a:r>
            <a:r>
              <a:rPr lang="zh-CN" altLang="en-US"/>
              <a:t>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F4678-385A-6A4F-BB5C-C0B54DD2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3" y="4757491"/>
            <a:ext cx="493226" cy="4110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B3DBD-9A48-0848-AE64-C284FAE549AA}"/>
              </a:ext>
            </a:extLst>
          </p:cNvPr>
          <p:cNvGrpSpPr/>
          <p:nvPr/>
        </p:nvGrpSpPr>
        <p:grpSpPr>
          <a:xfrm>
            <a:off x="4007743" y="3613017"/>
            <a:ext cx="573947" cy="282550"/>
            <a:chOff x="4535633" y="3206138"/>
            <a:chExt cx="573947" cy="282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73ACED-F2A4-2649-A27B-454823E8BF61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A4E8DB-D9F5-C546-BBB8-FD167B6E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7FB4246-E46C-CA4D-8102-B0C98E3D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7" y="5789270"/>
            <a:ext cx="493226" cy="41102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stCxn id="23" idx="3"/>
            <a:endCxn id="179" idx="3"/>
          </p:cNvCxnSpPr>
          <p:nvPr/>
        </p:nvCxnSpPr>
        <p:spPr>
          <a:xfrm flipV="1">
            <a:off x="1010213" y="5885296"/>
            <a:ext cx="3450219" cy="10948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stCxn id="13" idx="3"/>
            <a:endCxn id="200" idx="4"/>
          </p:cNvCxnSpPr>
          <p:nvPr/>
        </p:nvCxnSpPr>
        <p:spPr>
          <a:xfrm flipV="1">
            <a:off x="990969" y="4246821"/>
            <a:ext cx="1714892" cy="716181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CE0E-995B-D44A-A8A0-0D547E269AD4}"/>
              </a:ext>
            </a:extLst>
          </p:cNvPr>
          <p:cNvGrpSpPr/>
          <p:nvPr/>
        </p:nvGrpSpPr>
        <p:grpSpPr>
          <a:xfrm>
            <a:off x="5046519" y="2747659"/>
            <a:ext cx="573947" cy="282550"/>
            <a:chOff x="4535633" y="3206138"/>
            <a:chExt cx="573947" cy="28255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A70B25-BA3C-A74C-B39D-27156FBBEE5E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E8454D3-EEBA-4E4B-964E-6614C905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5B2DF0-2DE5-A044-8CE9-D38BD11E462B}"/>
              </a:ext>
            </a:extLst>
          </p:cNvPr>
          <p:cNvGrpSpPr/>
          <p:nvPr/>
        </p:nvGrpSpPr>
        <p:grpSpPr>
          <a:xfrm>
            <a:off x="1553853" y="3895517"/>
            <a:ext cx="573947" cy="282550"/>
            <a:chOff x="6927650" y="1152615"/>
            <a:chExt cx="573947" cy="282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2EEFF0-D399-2D46-A9A8-EE7107CCA8D3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B799910-F278-EA43-9C60-CA65EE39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523209"/>
            <a:ext cx="674737" cy="282550"/>
            <a:chOff x="6927650" y="1152615"/>
            <a:chExt cx="674737" cy="2825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5DAD174-7B4A-6540-A98F-10430C352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 flipV="1">
            <a:off x="2127800" y="3628056"/>
            <a:ext cx="276687" cy="4087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  <a:stCxn id="178" idx="3"/>
            <a:endCxn id="225" idx="6"/>
          </p:cNvCxnSpPr>
          <p:nvPr/>
        </p:nvCxnSpPr>
        <p:spPr>
          <a:xfrm rot="10800000" flipV="1">
            <a:off x="2775182" y="2738443"/>
            <a:ext cx="1448332" cy="727594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A1097C2-0756-8849-BBF5-BA5C7808866B}"/>
              </a:ext>
            </a:extLst>
          </p:cNvPr>
          <p:cNvSpPr/>
          <p:nvPr/>
        </p:nvSpPr>
        <p:spPr>
          <a:xfrm>
            <a:off x="4518272" y="578570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91893C-25B0-CC44-8873-A21207A29A5F}"/>
              </a:ext>
            </a:extLst>
          </p:cNvPr>
          <p:cNvGrpSpPr/>
          <p:nvPr/>
        </p:nvGrpSpPr>
        <p:grpSpPr>
          <a:xfrm>
            <a:off x="5010232" y="6059016"/>
            <a:ext cx="573947" cy="282550"/>
            <a:chOff x="6927650" y="1152615"/>
            <a:chExt cx="573947" cy="28255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D78863-C529-2840-853A-076A9306AA36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CB505CB-2865-A74B-93B3-6F6309102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0C1CC50-8315-204A-BBEC-C1E91DF7FD93}"/>
              </a:ext>
            </a:extLst>
          </p:cNvPr>
          <p:cNvCxnSpPr>
            <a:cxnSpLocks/>
            <a:stCxn id="122" idx="0"/>
            <a:endCxn id="180" idx="3"/>
          </p:cNvCxnSpPr>
          <p:nvPr/>
        </p:nvCxnSpPr>
        <p:spPr>
          <a:xfrm rot="5400000" flipH="1" flipV="1">
            <a:off x="5868551" y="5387622"/>
            <a:ext cx="151564" cy="11912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9816F1D-CEDF-BC4F-AE3C-AE6C5A5D8F3D}"/>
              </a:ext>
            </a:extLst>
          </p:cNvPr>
          <p:cNvGrpSpPr/>
          <p:nvPr/>
        </p:nvGrpSpPr>
        <p:grpSpPr>
          <a:xfrm>
            <a:off x="5068745" y="3616549"/>
            <a:ext cx="565480" cy="345191"/>
            <a:chOff x="4544100" y="3206138"/>
            <a:chExt cx="565480" cy="34519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7C78B3A-176E-C742-BE29-C6A482AE2567}"/>
                </a:ext>
              </a:extLst>
            </p:cNvPr>
            <p:cNvSpPr/>
            <p:nvPr/>
          </p:nvSpPr>
          <p:spPr>
            <a:xfrm>
              <a:off x="4544100" y="3448298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7983604-F626-2E4B-9E26-4BA553DF1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stCxn id="178" idx="2"/>
            <a:endCxn id="329" idx="1"/>
          </p:cNvCxnSpPr>
          <p:nvPr/>
        </p:nvCxnSpPr>
        <p:spPr>
          <a:xfrm>
            <a:off x="4339449" y="2796410"/>
            <a:ext cx="841719" cy="7683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320" idx="6"/>
          </p:cNvCxnSpPr>
          <p:nvPr/>
        </p:nvCxnSpPr>
        <p:spPr>
          <a:xfrm flipH="1" flipV="1">
            <a:off x="4389605" y="3565435"/>
            <a:ext cx="679140" cy="3447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80" idx="1"/>
            <a:endCxn id="181" idx="3"/>
          </p:cNvCxnSpPr>
          <p:nvPr/>
        </p:nvCxnSpPr>
        <p:spPr>
          <a:xfrm>
            <a:off x="6771815" y="5907452"/>
            <a:ext cx="89835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175" idx="0"/>
          </p:cNvCxnSpPr>
          <p:nvPr/>
        </p:nvCxnSpPr>
        <p:spPr>
          <a:xfrm rot="10800000" flipV="1">
            <a:off x="2831221" y="3754290"/>
            <a:ext cx="1176523" cy="39413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902037" y="5907452"/>
            <a:ext cx="94382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185">
            <a:extLst>
              <a:ext uri="{FF2B5EF4-FFF2-40B4-BE49-F238E27FC236}">
                <a16:creationId xmlns:a16="http://schemas.microsoft.com/office/drawing/2014/main" id="{5E2A3C4E-C4C7-064E-95E9-2C4F38BF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" y="1894532"/>
            <a:ext cx="493226" cy="41102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AA4D357-2114-1547-A246-B71642745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6" y="2402130"/>
            <a:ext cx="493226" cy="411021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D1FC6B30-8D90-2E4D-8D22-823D89D13E61}"/>
              </a:ext>
            </a:extLst>
          </p:cNvPr>
          <p:cNvCxnSpPr>
            <a:cxnSpLocks/>
            <a:stCxn id="193" idx="2"/>
            <a:endCxn id="186" idx="3"/>
          </p:cNvCxnSpPr>
          <p:nvPr/>
        </p:nvCxnSpPr>
        <p:spPr>
          <a:xfrm rot="10800000" flipV="1">
            <a:off x="1051867" y="2099449"/>
            <a:ext cx="1357096" cy="59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425E37B-5025-134D-95F3-896C399355E4}"/>
              </a:ext>
            </a:extLst>
          </p:cNvPr>
          <p:cNvGrpSpPr/>
          <p:nvPr/>
        </p:nvGrpSpPr>
        <p:grpSpPr>
          <a:xfrm>
            <a:off x="2408963" y="1958176"/>
            <a:ext cx="573947" cy="282550"/>
            <a:chOff x="6927650" y="1152615"/>
            <a:chExt cx="573947" cy="28255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CA8A11E-F2AB-F342-96C0-5667A63DE7B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5ECFC57-F3A6-0443-9D93-8F7BC269C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pic>
        <p:nvPicPr>
          <p:cNvPr id="198" name="Picture 197">
            <a:extLst>
              <a:ext uri="{FF2B5EF4-FFF2-40B4-BE49-F238E27FC236}">
                <a16:creationId xmlns:a16="http://schemas.microsoft.com/office/drawing/2014/main" id="{656BBBFC-26EA-4941-BA8F-9AD0769B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9" y="3755466"/>
            <a:ext cx="493226" cy="411021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41738BD-D8DC-5845-8AA5-234AD7840E97}"/>
              </a:ext>
            </a:extLst>
          </p:cNvPr>
          <p:cNvSpPr/>
          <p:nvPr/>
        </p:nvSpPr>
        <p:spPr>
          <a:xfrm>
            <a:off x="2672151" y="341452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0" name="Elbow Connector 229">
            <a:extLst>
              <a:ext uri="{FF2B5EF4-FFF2-40B4-BE49-F238E27FC236}">
                <a16:creationId xmlns:a16="http://schemas.microsoft.com/office/drawing/2014/main" id="{8E6256BC-26E1-3D45-9193-9B3FF3979A68}"/>
              </a:ext>
            </a:extLst>
          </p:cNvPr>
          <p:cNvCxnSpPr>
            <a:cxnSpLocks/>
            <a:stCxn id="141" idx="3"/>
            <a:endCxn id="198" idx="2"/>
          </p:cNvCxnSpPr>
          <p:nvPr/>
        </p:nvCxnSpPr>
        <p:spPr>
          <a:xfrm>
            <a:off x="5634225" y="3757824"/>
            <a:ext cx="2840577" cy="408663"/>
          </a:xfrm>
          <a:prstGeom prst="bentConnector4">
            <a:avLst>
              <a:gd name="adj1" fmla="val 45659"/>
              <a:gd name="adj2" fmla="val 1559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4" idx="3"/>
            <a:endCxn id="236" idx="0"/>
          </p:cNvCxnSpPr>
          <p:nvPr/>
        </p:nvCxnSpPr>
        <p:spPr>
          <a:xfrm>
            <a:off x="2982910" y="2099451"/>
            <a:ext cx="1382168" cy="53780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>
            <a:extLst>
              <a:ext uri="{FF2B5EF4-FFF2-40B4-BE49-F238E27FC236}">
                <a16:creationId xmlns:a16="http://schemas.microsoft.com/office/drawing/2014/main" id="{996504AA-1E6F-6C48-8481-D96742F64F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5735015" y="5189993"/>
            <a:ext cx="470916" cy="282550"/>
          </a:xfrm>
          <a:prstGeom prst="rect">
            <a:avLst/>
          </a:prstGeom>
        </p:spPr>
      </p:pic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208" idx="2"/>
            <a:endCxn id="276" idx="0"/>
          </p:cNvCxnSpPr>
          <p:nvPr/>
        </p:nvCxnSpPr>
        <p:spPr>
          <a:xfrm rot="16200000" flipH="1">
            <a:off x="5131215" y="4247202"/>
            <a:ext cx="838173" cy="82052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7FC35295-089F-FF45-A892-2F0FD67A65FC}"/>
              </a:ext>
            </a:extLst>
          </p:cNvPr>
          <p:cNvCxnSpPr>
            <a:cxnSpLocks/>
            <a:stCxn id="268" idx="1"/>
            <a:endCxn id="122" idx="0"/>
          </p:cNvCxnSpPr>
          <p:nvPr/>
        </p:nvCxnSpPr>
        <p:spPr>
          <a:xfrm rot="10800000" flipV="1">
            <a:off x="5348721" y="5331268"/>
            <a:ext cx="386294" cy="72774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5" idx="3"/>
            <a:endCxn id="287" idx="2"/>
          </p:cNvCxnSpPr>
          <p:nvPr/>
        </p:nvCxnSpPr>
        <p:spPr>
          <a:xfrm flipV="1">
            <a:off x="5620466" y="2585138"/>
            <a:ext cx="734978" cy="30379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DA4595-3B58-B942-BB34-9918F855C97C}"/>
              </a:ext>
            </a:extLst>
          </p:cNvPr>
          <p:cNvGrpSpPr/>
          <p:nvPr/>
        </p:nvGrpSpPr>
        <p:grpSpPr>
          <a:xfrm>
            <a:off x="6355444" y="2443864"/>
            <a:ext cx="573947" cy="282550"/>
            <a:chOff x="4535633" y="3206138"/>
            <a:chExt cx="573947" cy="28255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E3DB321-0414-C445-BFED-4540A7C51A80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F6BB05E-4DC5-5648-861A-7574EFF5D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1F7CD1B-5332-1A4D-A614-DC24D8FA5769}"/>
              </a:ext>
            </a:extLst>
          </p:cNvPr>
          <p:cNvGrpSpPr/>
          <p:nvPr/>
        </p:nvGrpSpPr>
        <p:grpSpPr>
          <a:xfrm>
            <a:off x="7048162" y="2673325"/>
            <a:ext cx="573947" cy="282550"/>
            <a:chOff x="4535633" y="3206138"/>
            <a:chExt cx="573947" cy="282550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D452328-43A0-B444-A3A4-73CC29015B52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3F05981D-EBF4-8441-B688-C4E33C67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6929391" y="2585139"/>
            <a:ext cx="151548" cy="20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52DF26-1947-FD40-833B-76294036E725}"/>
              </a:ext>
            </a:extLst>
          </p:cNvPr>
          <p:cNvGrpSpPr/>
          <p:nvPr/>
        </p:nvGrpSpPr>
        <p:grpSpPr>
          <a:xfrm>
            <a:off x="6231057" y="2796925"/>
            <a:ext cx="573947" cy="282550"/>
            <a:chOff x="4535633" y="3206138"/>
            <a:chExt cx="573947" cy="282550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A61513E-FF0A-F04E-82F0-7CBD0E7EE7F4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2F7446AB-AEA5-004C-A99B-E986EA782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  <a:stCxn id="311" idx="3"/>
            <a:endCxn id="291" idx="3"/>
          </p:cNvCxnSpPr>
          <p:nvPr/>
        </p:nvCxnSpPr>
        <p:spPr>
          <a:xfrm flipV="1">
            <a:off x="6805004" y="2851025"/>
            <a:ext cx="258247" cy="87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343" idx="6"/>
          </p:cNvCxnSpPr>
          <p:nvPr/>
        </p:nvCxnSpPr>
        <p:spPr>
          <a:xfrm flipV="1">
            <a:off x="7721370" y="2099449"/>
            <a:ext cx="656148" cy="7196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B6EB93C1-703D-0C45-84FF-838B2B7016EB}"/>
              </a:ext>
            </a:extLst>
          </p:cNvPr>
          <p:cNvSpPr/>
          <p:nvPr/>
        </p:nvSpPr>
        <p:spPr>
          <a:xfrm>
            <a:off x="7618339" y="276756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6-Point Star 174">
            <a:extLst>
              <a:ext uri="{FF2B5EF4-FFF2-40B4-BE49-F238E27FC236}">
                <a16:creationId xmlns:a16="http://schemas.microsoft.com/office/drawing/2014/main" id="{0C0E38F7-BED0-274A-AD2C-790DCB342D80}"/>
              </a:ext>
            </a:extLst>
          </p:cNvPr>
          <p:cNvSpPr/>
          <p:nvPr/>
        </p:nvSpPr>
        <p:spPr>
          <a:xfrm>
            <a:off x="2599350" y="409046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6-Point Star 177">
            <a:extLst>
              <a:ext uri="{FF2B5EF4-FFF2-40B4-BE49-F238E27FC236}">
                <a16:creationId xmlns:a16="http://schemas.microsoft.com/office/drawing/2014/main" id="{DB517BBD-6373-2C49-858A-F3D23A7AAB75}"/>
              </a:ext>
            </a:extLst>
          </p:cNvPr>
          <p:cNvSpPr/>
          <p:nvPr/>
        </p:nvSpPr>
        <p:spPr>
          <a:xfrm>
            <a:off x="4223514" y="256454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6-Point Star 178">
            <a:extLst>
              <a:ext uri="{FF2B5EF4-FFF2-40B4-BE49-F238E27FC236}">
                <a16:creationId xmlns:a16="http://schemas.microsoft.com/office/drawing/2014/main" id="{FD509897-DF6C-B74A-A424-A9838E7CC55D}"/>
              </a:ext>
            </a:extLst>
          </p:cNvPr>
          <p:cNvSpPr/>
          <p:nvPr/>
        </p:nvSpPr>
        <p:spPr>
          <a:xfrm>
            <a:off x="4460432" y="5711393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6-Point Star 179">
            <a:extLst>
              <a:ext uri="{FF2B5EF4-FFF2-40B4-BE49-F238E27FC236}">
                <a16:creationId xmlns:a16="http://schemas.microsoft.com/office/drawing/2014/main" id="{D21550FF-0798-D04F-90BD-A12010CFB5C7}"/>
              </a:ext>
            </a:extLst>
          </p:cNvPr>
          <p:cNvSpPr/>
          <p:nvPr/>
        </p:nvSpPr>
        <p:spPr>
          <a:xfrm>
            <a:off x="6539945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6-Point Star 180">
            <a:extLst>
              <a:ext uri="{FF2B5EF4-FFF2-40B4-BE49-F238E27FC236}">
                <a16:creationId xmlns:a16="http://schemas.microsoft.com/office/drawing/2014/main" id="{F95213D8-0F8E-3743-9280-6A90877799AB}"/>
              </a:ext>
            </a:extLst>
          </p:cNvPr>
          <p:cNvSpPr/>
          <p:nvPr/>
        </p:nvSpPr>
        <p:spPr>
          <a:xfrm>
            <a:off x="7670167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25DE433C-74D6-0140-A233-26C4DE962DB1}"/>
              </a:ext>
            </a:extLst>
          </p:cNvPr>
          <p:cNvCxnSpPr>
            <a:cxnSpLocks/>
            <a:stCxn id="193" idx="2"/>
            <a:endCxn id="187" idx="3"/>
          </p:cNvCxnSpPr>
          <p:nvPr/>
        </p:nvCxnSpPr>
        <p:spPr>
          <a:xfrm rot="10800000" flipV="1">
            <a:off x="1153263" y="2099449"/>
            <a:ext cx="1255701" cy="50819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43986164-2BB8-D546-BAF9-29CB8ED83C32}"/>
              </a:ext>
            </a:extLst>
          </p:cNvPr>
          <p:cNvCxnSpPr>
            <a:cxnSpLocks/>
            <a:stCxn id="7" idx="0"/>
            <a:endCxn id="89" idx="6"/>
          </p:cNvCxnSpPr>
          <p:nvPr/>
        </p:nvCxnSpPr>
        <p:spPr>
          <a:xfrm rot="16200000" flipV="1">
            <a:off x="3542552" y="3186068"/>
            <a:ext cx="38291" cy="9951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DFE46304-CAA2-304D-AD4B-55386585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12" y="1264647"/>
            <a:ext cx="5976653" cy="644263"/>
          </a:xfrm>
          <a:solidFill>
            <a:srgbClr val="4169E1"/>
          </a:solidFill>
          <a:ln w="38100">
            <a:noFill/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结合</a:t>
            </a:r>
            <a:r>
              <a:rPr lang="en-US" altLang="zh-CN" sz="2400" dirty="0">
                <a:solidFill>
                  <a:schemeClr val="bg1"/>
                </a:solidFill>
              </a:rPr>
              <a:t>IP</a:t>
            </a:r>
            <a:r>
              <a:rPr lang="zh-CN" altLang="en-US" sz="2400" dirty="0">
                <a:solidFill>
                  <a:schemeClr val="bg1"/>
                </a:solidFill>
              </a:rPr>
              <a:t>定位将路由器节点合并为</a:t>
            </a:r>
            <a:r>
              <a:rPr lang="en-US" altLang="zh-CN" sz="2400" dirty="0" err="1">
                <a:solidFill>
                  <a:schemeClr val="bg1"/>
                </a:solidFill>
              </a:rPr>
              <a:t>PoP</a:t>
            </a:r>
            <a:r>
              <a:rPr lang="zh-CN" altLang="en-US" sz="2400" dirty="0">
                <a:solidFill>
                  <a:schemeClr val="bg1"/>
                </a:solidFill>
              </a:rPr>
              <a:t>节点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B8720C0-440C-C94A-9F81-4325077D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4904579" y="3955831"/>
            <a:ext cx="470916" cy="282550"/>
          </a:xfrm>
          <a:prstGeom prst="rect">
            <a:avLst/>
          </a:prstGeom>
        </p:spPr>
      </p:pic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9003F5F-0D6F-0F4D-A4D6-EFC1C27F3919}"/>
              </a:ext>
            </a:extLst>
          </p:cNvPr>
          <p:cNvCxnSpPr>
            <a:cxnSpLocks/>
            <a:stCxn id="140" idx="0"/>
            <a:endCxn id="54" idx="4"/>
          </p:cNvCxnSpPr>
          <p:nvPr/>
        </p:nvCxnSpPr>
        <p:spPr>
          <a:xfrm flipH="1" flipV="1">
            <a:off x="5098035" y="2940448"/>
            <a:ext cx="22226" cy="9182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1FCF925-F67B-AC43-B087-19385983708B}"/>
              </a:ext>
            </a:extLst>
          </p:cNvPr>
          <p:cNvSpPr/>
          <p:nvPr/>
        </p:nvSpPr>
        <p:spPr>
          <a:xfrm>
            <a:off x="1378570" y="1186566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沈阳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CD79A4A-9105-AB40-9D91-3F92257B44A1}"/>
              </a:ext>
            </a:extLst>
          </p:cNvPr>
          <p:cNvSpPr/>
          <p:nvPr/>
        </p:nvSpPr>
        <p:spPr>
          <a:xfrm>
            <a:off x="5009044" y="2000835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北京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EC7651A-1C46-A14F-A478-BB61508EEAD3}"/>
              </a:ext>
            </a:extLst>
          </p:cNvPr>
          <p:cNvSpPr/>
          <p:nvPr/>
        </p:nvSpPr>
        <p:spPr>
          <a:xfrm>
            <a:off x="1254325" y="3175667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重庆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821CA7-D721-DF4F-A2FF-5F716449F630}"/>
              </a:ext>
            </a:extLst>
          </p:cNvPr>
          <p:cNvSpPr/>
          <p:nvPr/>
        </p:nvSpPr>
        <p:spPr>
          <a:xfrm>
            <a:off x="4081878" y="4815465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南京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9F7F94-69C8-FB41-A605-6FC667B5E747}"/>
              </a:ext>
            </a:extLst>
          </p:cNvPr>
          <p:cNvSpPr/>
          <p:nvPr/>
        </p:nvSpPr>
        <p:spPr>
          <a:xfrm>
            <a:off x="6259756" y="6227720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苏州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F24D306-559F-2B4B-B4EB-720FEF98F335}"/>
              </a:ext>
            </a:extLst>
          </p:cNvPr>
          <p:cNvSpPr/>
          <p:nvPr/>
        </p:nvSpPr>
        <p:spPr>
          <a:xfrm>
            <a:off x="7583741" y="3120472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天津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5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——AS</a:t>
            </a:r>
            <a:r>
              <a:rPr lang="zh-CN" altLang="en-US"/>
              <a:t>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12</a:t>
            </a:fld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101" idx="3"/>
            <a:endCxn id="99" idx="1"/>
          </p:cNvCxnSpPr>
          <p:nvPr/>
        </p:nvCxnSpPr>
        <p:spPr>
          <a:xfrm flipV="1">
            <a:off x="3089047" y="3197320"/>
            <a:ext cx="2810229" cy="129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DFE46304-CAA2-304D-AD4B-55386585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31" y="1605698"/>
            <a:ext cx="4959303" cy="539765"/>
          </a:xfrm>
          <a:solidFill>
            <a:srgbClr val="4169E1"/>
          </a:solidFill>
          <a:ln w="38100"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AS</a:t>
            </a:r>
            <a:r>
              <a:rPr lang="zh-CN" altLang="en-US" sz="2400" dirty="0">
                <a:solidFill>
                  <a:schemeClr val="bg1"/>
                </a:solidFill>
              </a:rPr>
              <a:t>间互连关系</a:t>
            </a:r>
            <a:r>
              <a:rPr lang="en-US" altLang="zh-CN" sz="2400" dirty="0">
                <a:solidFill>
                  <a:schemeClr val="bg1"/>
                </a:solidFill>
              </a:rPr>
              <a:t>, 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sz="2400" dirty="0">
                <a:solidFill>
                  <a:schemeClr val="bg1"/>
                </a:solidFill>
              </a:rPr>
              <a:t>IP</a:t>
            </a:r>
            <a:r>
              <a:rPr lang="zh-CN" altLang="en-US" sz="2400" dirty="0">
                <a:solidFill>
                  <a:schemeClr val="bg1"/>
                </a:solidFill>
              </a:rPr>
              <a:t>地址前缀起源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409592E-A70C-6041-9285-DF749B7F515B}"/>
              </a:ext>
            </a:extLst>
          </p:cNvPr>
          <p:cNvSpPr/>
          <p:nvPr/>
        </p:nvSpPr>
        <p:spPr>
          <a:xfrm>
            <a:off x="5899276" y="3013170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AS200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8749E7A-22FA-5849-99B9-EF25408F7004}"/>
              </a:ext>
            </a:extLst>
          </p:cNvPr>
          <p:cNvSpPr/>
          <p:nvPr/>
        </p:nvSpPr>
        <p:spPr>
          <a:xfrm>
            <a:off x="1971700" y="3026136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AS100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73EDEB9-CA24-FC43-93AB-09B58504D2B8}"/>
              </a:ext>
            </a:extLst>
          </p:cNvPr>
          <p:cNvSpPr/>
          <p:nvPr/>
        </p:nvSpPr>
        <p:spPr>
          <a:xfrm>
            <a:off x="3952194" y="5163075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AS300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6E45667-1ED0-4C48-8F7A-39160DBF8446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7016623" y="3197320"/>
            <a:ext cx="86335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4E27BE-E930-AE4D-A5A2-F3ACCF3A3EC7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1102990" y="3210286"/>
            <a:ext cx="8687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3476C4-EBBE-F049-9F3E-E89DED3E7923}"/>
              </a:ext>
            </a:extLst>
          </p:cNvPr>
          <p:cNvSpPr/>
          <p:nvPr/>
        </p:nvSpPr>
        <p:spPr>
          <a:xfrm>
            <a:off x="3603075" y="5756803"/>
            <a:ext cx="1979449" cy="3683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1</a:t>
            </a:r>
            <a:r>
              <a:rPr lang="en-US" altLang="zh-CN" b="1">
                <a:latin typeface="STZhongsong" panose="02010600040101010101" pitchFamily="2" charset="-122"/>
                <a:ea typeface="STZhongsong" panose="02010600040101010101" pitchFamily="2" charset="-122"/>
              </a:rPr>
              <a:t>50</a:t>
            </a:r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.5/16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97FD2-97E5-D944-A3A5-D543F428ADC3}"/>
              </a:ext>
            </a:extLst>
          </p:cNvPr>
          <p:cNvGrpSpPr/>
          <p:nvPr/>
        </p:nvGrpSpPr>
        <p:grpSpPr>
          <a:xfrm>
            <a:off x="1102990" y="3725877"/>
            <a:ext cx="2205317" cy="1289907"/>
            <a:chOff x="1438835" y="3633802"/>
            <a:chExt cx="2205317" cy="128990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EF7186C-9911-0340-98EC-43F038372D71}"/>
                </a:ext>
              </a:extLst>
            </p:cNvPr>
            <p:cNvSpPr/>
            <p:nvPr/>
          </p:nvSpPr>
          <p:spPr>
            <a:xfrm>
              <a:off x="1540648" y="3680554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6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0.10.10/24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064F700-E67A-0C4A-9DBA-6B8C2B826E91}"/>
                </a:ext>
              </a:extLst>
            </p:cNvPr>
            <p:cNvSpPr/>
            <p:nvPr/>
          </p:nvSpPr>
          <p:spPr>
            <a:xfrm>
              <a:off x="1540647" y="4090959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7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0.10.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10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/24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0757A85-DF04-8542-AA37-5C0ED4051245}"/>
                </a:ext>
              </a:extLst>
            </p:cNvPr>
            <p:cNvSpPr/>
            <p:nvPr/>
          </p:nvSpPr>
          <p:spPr>
            <a:xfrm>
              <a:off x="1540646" y="4500611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80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.10.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10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/24</a:t>
              </a:r>
            </a:p>
          </p:txBody>
        </p:sp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9FED035-B444-5146-9DE1-95949DBD66F1}"/>
                </a:ext>
              </a:extLst>
            </p:cNvPr>
            <p:cNvSpPr/>
            <p:nvPr/>
          </p:nvSpPr>
          <p:spPr>
            <a:xfrm>
              <a:off x="1438835" y="3633802"/>
              <a:ext cx="2205317" cy="1289907"/>
            </a:xfrm>
            <a:prstGeom prst="wedgeRectCallout">
              <a:avLst>
                <a:gd name="adj1" fmla="val 10516"/>
                <a:gd name="adj2" fmla="val -75397"/>
              </a:avLst>
            </a:prstGeom>
            <a:noFill/>
            <a:ln w="25400">
              <a:solidFill>
                <a:srgbClr val="FF5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02D3A8-258B-0A49-830C-7B91CEE3EED6}"/>
              </a:ext>
            </a:extLst>
          </p:cNvPr>
          <p:cNvGrpSpPr/>
          <p:nvPr/>
        </p:nvGrpSpPr>
        <p:grpSpPr>
          <a:xfrm>
            <a:off x="5846809" y="3571664"/>
            <a:ext cx="2205317" cy="936658"/>
            <a:chOff x="5394266" y="3516924"/>
            <a:chExt cx="2205317" cy="9366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8F674B7-3533-4D46-A6CB-AFFF79346AD9}"/>
                </a:ext>
              </a:extLst>
            </p:cNvPr>
            <p:cNvSpPr/>
            <p:nvPr/>
          </p:nvSpPr>
          <p:spPr>
            <a:xfrm>
              <a:off x="5507201" y="3585706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19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5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.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43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/16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DA293E5-9D01-A645-91B6-E6CBE85F3FEE}"/>
                </a:ext>
              </a:extLst>
            </p:cNvPr>
            <p:cNvSpPr/>
            <p:nvPr/>
          </p:nvSpPr>
          <p:spPr>
            <a:xfrm>
              <a:off x="5507201" y="4022894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37.45.10/24</a:t>
              </a:r>
            </a:p>
          </p:txBody>
        </p:sp>
        <p:sp>
          <p:nvSpPr>
            <p:cNvPr id="32" name="Rectangular Callout 31">
              <a:extLst>
                <a:ext uri="{FF2B5EF4-FFF2-40B4-BE49-F238E27FC236}">
                  <a16:creationId xmlns:a16="http://schemas.microsoft.com/office/drawing/2014/main" id="{8D5F26AE-185D-664B-B5EA-90448FC7A1BE}"/>
                </a:ext>
              </a:extLst>
            </p:cNvPr>
            <p:cNvSpPr/>
            <p:nvPr/>
          </p:nvSpPr>
          <p:spPr>
            <a:xfrm>
              <a:off x="5394266" y="3516924"/>
              <a:ext cx="2205317" cy="936658"/>
            </a:xfrm>
            <a:prstGeom prst="wedgeRectCallout">
              <a:avLst>
                <a:gd name="adj1" fmla="val -22410"/>
                <a:gd name="adj2" fmla="val -71364"/>
              </a:avLst>
            </a:prstGeom>
            <a:noFill/>
            <a:ln w="25400">
              <a:solidFill>
                <a:srgbClr val="FF5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BB86A5EC-54C1-7C48-AC07-A5B66047A93F}"/>
              </a:ext>
            </a:extLst>
          </p:cNvPr>
          <p:cNvSpPr/>
          <p:nvPr/>
        </p:nvSpPr>
        <p:spPr>
          <a:xfrm>
            <a:off x="3490142" y="5656774"/>
            <a:ext cx="2205317" cy="548670"/>
          </a:xfrm>
          <a:prstGeom prst="wedgeRectCallout">
            <a:avLst>
              <a:gd name="adj1" fmla="val -8386"/>
              <a:gd name="adj2" fmla="val -67057"/>
            </a:avLst>
          </a:prstGeom>
          <a:noFill/>
          <a:ln w="25400">
            <a:solidFill>
              <a:srgbClr val="FF5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40D884-85D2-7B4C-B3B5-869656C63891}"/>
              </a:ext>
            </a:extLst>
          </p:cNvPr>
          <p:cNvCxnSpPr>
            <a:cxnSpLocks/>
            <a:stCxn id="101" idx="3"/>
            <a:endCxn id="103" idx="0"/>
          </p:cNvCxnSpPr>
          <p:nvPr/>
        </p:nvCxnSpPr>
        <p:spPr>
          <a:xfrm>
            <a:off x="3089047" y="3210286"/>
            <a:ext cx="1421821" cy="19527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7F806B-9DF2-D045-A06C-76A497FF557D}"/>
              </a:ext>
            </a:extLst>
          </p:cNvPr>
          <p:cNvCxnSpPr>
            <a:cxnSpLocks/>
            <a:stCxn id="99" idx="1"/>
            <a:endCxn id="103" idx="0"/>
          </p:cNvCxnSpPr>
          <p:nvPr/>
        </p:nvCxnSpPr>
        <p:spPr>
          <a:xfrm flipH="1">
            <a:off x="4510868" y="3197320"/>
            <a:ext cx="1388408" cy="19657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4D8B96-920E-0047-ADFD-00133778AC3F}"/>
              </a:ext>
            </a:extLst>
          </p:cNvPr>
          <p:cNvCxnSpPr>
            <a:cxnSpLocks/>
          </p:cNvCxnSpPr>
          <p:nvPr/>
        </p:nvCxnSpPr>
        <p:spPr>
          <a:xfrm flipH="1">
            <a:off x="5065974" y="5347225"/>
            <a:ext cx="28137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434F9CF-2153-D043-B727-9BAD7D4243CA}"/>
              </a:ext>
            </a:extLst>
          </p:cNvPr>
          <p:cNvSpPr/>
          <p:nvPr/>
        </p:nvSpPr>
        <p:spPr>
          <a:xfrm>
            <a:off x="1785756" y="2385087"/>
            <a:ext cx="1398494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电信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93BC3-D1AC-3B49-9872-50ED84995C24}"/>
              </a:ext>
            </a:extLst>
          </p:cNvPr>
          <p:cNvSpPr/>
          <p:nvPr/>
        </p:nvSpPr>
        <p:spPr>
          <a:xfrm>
            <a:off x="5695459" y="2393984"/>
            <a:ext cx="1398494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联通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AB58A4-6971-5D47-8C60-B2FDFBF80B83}"/>
              </a:ext>
            </a:extLst>
          </p:cNvPr>
          <p:cNvSpPr/>
          <p:nvPr/>
        </p:nvSpPr>
        <p:spPr>
          <a:xfrm>
            <a:off x="3811620" y="6292036"/>
            <a:ext cx="1398494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移动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41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F515-D757-7547-8BF8-AAD7723F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PCCW</a:t>
            </a:r>
            <a:r>
              <a:rPr lang="zh-CN" altLang="en-US" dirty="0"/>
              <a:t>盈科电讯全球网络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F51C-DB37-5B41-9401-DCB5B9AE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4790"/>
            <a:ext cx="7886700" cy="132920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89CA1-8656-7243-988E-E7A46BC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DA54D-7BB5-624D-8DD6-9FBA970695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4568"/>
            <a:ext cx="9144000" cy="49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23E7-3177-B640-A724-EBA2004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altLang="zh-CN" dirty="0"/>
              <a:t>erizon</a:t>
            </a:r>
            <a:r>
              <a:rPr lang="zh-CN" altLang="en-US" dirty="0"/>
              <a:t>全球网络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65ACB-CF14-AE4C-8C0F-82F3199F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12B58-C29E-C94C-AADA-FC81FB59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08" y="1056768"/>
            <a:ext cx="8274763" cy="58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3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20F2-D0A4-CB4C-AA12-83E57EC7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Cogent</a:t>
            </a:r>
            <a:r>
              <a:rPr lang="en-US" altLang="zh-CN" dirty="0"/>
              <a:t>(2017)</a:t>
            </a:r>
            <a:r>
              <a:rPr lang="zh-CN" altLang="en-US" dirty="0"/>
              <a:t>骨干网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6B688-F7A0-9649-8916-51BE1747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1389A-C35A-A047-A24C-C1DDF8D2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22" y="1076052"/>
            <a:ext cx="9153622" cy="57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4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8DB1-E575-E64F-9BD5-61A7238C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Abilen</a:t>
            </a:r>
            <a:r>
              <a:rPr lang="en-US" altLang="zh-CN" dirty="0"/>
              <a:t>e(</a:t>
            </a:r>
            <a:r>
              <a:rPr lang="zh-CN" altLang="en-US" dirty="0"/>
              <a:t>美国科研网</a:t>
            </a:r>
            <a:r>
              <a:rPr lang="en-US" altLang="zh-CN" dirty="0"/>
              <a:t>)</a:t>
            </a:r>
            <a:r>
              <a:rPr lang="zh-CN" altLang="en-US" dirty="0"/>
              <a:t>骨干网</a:t>
            </a:r>
            <a:r>
              <a:rPr lang="en-US" altLang="zh-CN" dirty="0"/>
              <a:t>(2014)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0886-0FE6-7444-A94A-0339EBF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586E3-89C7-AB4F-855A-3BC66A1773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244" y="1026529"/>
            <a:ext cx="5307512" cy="5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8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6632-AE37-B746-A961-79F971FB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altLang="zh-CN" dirty="0"/>
              <a:t>2(2017)</a:t>
            </a:r>
            <a:r>
              <a:rPr lang="zh-CN" altLang="en-US" dirty="0"/>
              <a:t>骨干网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742FD-C7FC-9143-9B4A-C3D6135B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83D68-1392-BB4D-9230-5D9AB09FBD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7288"/>
            <a:ext cx="9144000" cy="47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0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4870-F222-6342-8C16-21C1EC0A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中国电信骨干网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B6467-84DF-F44A-8F60-847D803E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B83962D-51E2-7C46-B19B-88884F9FE58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19100" y="1322388"/>
          <a:ext cx="8408988" cy="521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093700" imgH="8128000" progId="Visio.Drawing.11">
                  <p:embed/>
                </p:oleObj>
              </mc:Choice>
              <mc:Fallback>
                <p:oleObj r:id="rId2" imgW="13093700" imgH="8128000" progId="Visio.Drawing.11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DE939B8E-4B59-C64A-9E95-BB468D746A1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322388"/>
                        <a:ext cx="8408988" cy="521811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18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BD38-0769-8246-9641-E1D294CA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中国电信省内网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91971-E481-6B4F-8526-B1A77FB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0E81EDB-820E-F64A-9B2F-B8930ED1F7A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200" y="1558925"/>
          <a:ext cx="8982075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725400" imgH="6591300" progId="Visio.Drawing.11">
                  <p:embed/>
                </p:oleObj>
              </mc:Choice>
              <mc:Fallback>
                <p:oleObj r:id="rId2" imgW="12725400" imgH="6591300" progId="Visio.Drawing.11">
                  <p:embed/>
                  <p:pic>
                    <p:nvPicPr>
                      <p:cNvPr id="14339" name="Object 2">
                        <a:extLst>
                          <a:ext uri="{FF2B5EF4-FFF2-40B4-BE49-F238E27FC236}">
                            <a16:creationId xmlns:a16="http://schemas.microsoft.com/office/drawing/2014/main" id="{F55F56AD-6ADD-7D4D-A6F1-5C21D4D42B7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558925"/>
                        <a:ext cx="8982075" cy="46513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17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62A-B6AD-7749-83CA-883A586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1998-99</a:t>
            </a:r>
            <a:r>
              <a:rPr lang="zh-CN" altLang="en-US" sz="3200"/>
              <a:t>年朗讯</a:t>
            </a:r>
            <a:r>
              <a:rPr lang="en-US" altLang="zh-CN" sz="3200" dirty="0"/>
              <a:t>/</a:t>
            </a:r>
            <a:r>
              <a:rPr lang="zh-CN" altLang="en-US" sz="3200"/>
              <a:t>贝尔实验的“</a:t>
            </a:r>
            <a:r>
              <a:rPr lang="en-US" altLang="zh-CN" sz="3200" dirty="0"/>
              <a:t>Internet</a:t>
            </a:r>
            <a:r>
              <a:rPr lang="zh-CN" altLang="en-US" sz="3200"/>
              <a:t> </a:t>
            </a:r>
            <a:r>
              <a:rPr lang="en-US" altLang="zh-CN" sz="3200" dirty="0"/>
              <a:t>Mapping</a:t>
            </a:r>
            <a:r>
              <a:rPr lang="zh-CN" altLang="en-US" sz="3200"/>
              <a:t>”项目发布了一幅互联网拓扑图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5B253-21F5-3D40-B6CA-9745FD4E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30CB5-5B33-F34D-8D81-879885CB47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168" y="1272645"/>
            <a:ext cx="6914256" cy="55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4756-BFAF-7D4E-867F-2277800D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中国电信国内</a:t>
            </a:r>
            <a:r>
              <a:rPr lang="en-US" altLang="zh-CN" dirty="0"/>
              <a:t>/</a:t>
            </a:r>
            <a:r>
              <a:rPr lang="zh-CN" altLang="en-US" dirty="0"/>
              <a:t>国际互联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D43C3-5249-FC4C-B555-AC77602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4245E0F-1718-F24A-869B-E91D5C110CB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102022"/>
              </p:ext>
            </p:extLst>
          </p:nvPr>
        </p:nvGraphicFramePr>
        <p:xfrm>
          <a:off x="288235" y="1838738"/>
          <a:ext cx="4049395" cy="39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464300" imgH="6261100" progId="Visio.Drawing.11">
                  <p:embed/>
                </p:oleObj>
              </mc:Choice>
              <mc:Fallback>
                <p:oleObj r:id="rId2" imgW="6464300" imgH="6261100" progId="Visio.Drawing.11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EA4FDB20-41BC-CD4F-8485-FF7CAACF9A3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35" y="1838738"/>
                        <a:ext cx="4049395" cy="3914985"/>
                      </a:xfrm>
                      <a:prstGeom prst="rect">
                        <a:avLst/>
                      </a:prstGeom>
                      <a:ln w="3810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7F88878-0F45-084D-90E2-A063E72C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2718" y="2454965"/>
            <a:ext cx="4279429" cy="286253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7495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EB91-F43A-4B45-A4BD-B4E11862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互联网拓扑测量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33BB-3399-8648-AE60-5EA579BA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033" y="1284790"/>
            <a:ext cx="6517934" cy="597798"/>
          </a:xfr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对互联网拓扑进行观察，推断和绘制的过程。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FB64-736E-164E-9954-86969C18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E2BBEF-A0BF-AD49-847C-322D3C1A29E2}"/>
              </a:ext>
            </a:extLst>
          </p:cNvPr>
          <p:cNvGrpSpPr/>
          <p:nvPr/>
        </p:nvGrpSpPr>
        <p:grpSpPr>
          <a:xfrm>
            <a:off x="820271" y="2877668"/>
            <a:ext cx="2416135" cy="3576918"/>
            <a:chOff x="820271" y="2353235"/>
            <a:chExt cx="2416135" cy="35769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540B8A-EF92-8848-A3C2-6B5ACAEFD0ED}"/>
                </a:ext>
              </a:extLst>
            </p:cNvPr>
            <p:cNvSpPr/>
            <p:nvPr/>
          </p:nvSpPr>
          <p:spPr>
            <a:xfrm>
              <a:off x="820271" y="2944906"/>
              <a:ext cx="2416135" cy="29852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>
                  <a:solidFill>
                    <a:srgbClr val="4169E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原始数据获取</a:t>
              </a:r>
              <a:endParaRPr lang="en-US" altLang="zh-CN" sz="24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主动发包探测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被动数据采集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目标情报收集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领域知识融合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845F65-A206-9A47-8378-7E1885BB9A8E}"/>
                </a:ext>
              </a:extLst>
            </p:cNvPr>
            <p:cNvSpPr/>
            <p:nvPr/>
          </p:nvSpPr>
          <p:spPr>
            <a:xfrm>
              <a:off x="1288749" y="2353235"/>
              <a:ext cx="1479177" cy="591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STZhongsong" panose="02010600040101010101" pitchFamily="2" charset="-122"/>
                  <a:ea typeface="STZhongsong" panose="02010600040101010101" pitchFamily="2" charset="-122"/>
                </a:rPr>
                <a:t>观察</a:t>
              </a:r>
              <a:endParaRPr lang="en-US" sz="240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1F550A-A3EF-2C49-AD61-87E325A9556F}"/>
              </a:ext>
            </a:extLst>
          </p:cNvPr>
          <p:cNvGrpSpPr/>
          <p:nvPr/>
        </p:nvGrpSpPr>
        <p:grpSpPr>
          <a:xfrm>
            <a:off x="3363932" y="2877668"/>
            <a:ext cx="2416135" cy="3576918"/>
            <a:chOff x="820271" y="2353235"/>
            <a:chExt cx="2416135" cy="3576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49935-3038-D34E-B293-14026D5AF2FA}"/>
                </a:ext>
              </a:extLst>
            </p:cNvPr>
            <p:cNvSpPr/>
            <p:nvPr/>
          </p:nvSpPr>
          <p:spPr>
            <a:xfrm>
              <a:off x="820271" y="2944906"/>
              <a:ext cx="2416135" cy="2985247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观察结果分析</a:t>
              </a:r>
              <a:endParaRPr lang="en-US" altLang="zh-CN" sz="2400" dirty="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高层拓扑提取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隐藏信息推断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测量误差消减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减少不确定性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1380E6-314D-5E4D-95A8-5FCAAA75EC85}"/>
                </a:ext>
              </a:extLst>
            </p:cNvPr>
            <p:cNvSpPr/>
            <p:nvPr/>
          </p:nvSpPr>
          <p:spPr>
            <a:xfrm>
              <a:off x="1288749" y="2353235"/>
              <a:ext cx="1479177" cy="59167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STZhongsong" panose="02010600040101010101" pitchFamily="2" charset="-122"/>
                  <a:ea typeface="STZhongsong" panose="02010600040101010101" pitchFamily="2" charset="-122"/>
                </a:rPr>
                <a:t>推断</a:t>
              </a:r>
              <a:endParaRPr lang="en-US" sz="240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0B2F09-E8F5-6B49-A51D-0A03A6F5AA73}"/>
              </a:ext>
            </a:extLst>
          </p:cNvPr>
          <p:cNvGrpSpPr/>
          <p:nvPr/>
        </p:nvGrpSpPr>
        <p:grpSpPr>
          <a:xfrm>
            <a:off x="5907591" y="2877668"/>
            <a:ext cx="2416135" cy="3576918"/>
            <a:chOff x="820271" y="2353235"/>
            <a:chExt cx="2416135" cy="3576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24786E-1117-1043-B68F-8BC31D2A376B}"/>
                </a:ext>
              </a:extLst>
            </p:cNvPr>
            <p:cNvSpPr/>
            <p:nvPr/>
          </p:nvSpPr>
          <p:spPr>
            <a:xfrm>
              <a:off x="820271" y="2944906"/>
              <a:ext cx="2416135" cy="298524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>
                  <a:solidFill>
                    <a:srgbClr val="C0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网络地图描绘</a:t>
              </a:r>
              <a:endParaRPr lang="en-US" altLang="zh-CN" sz="240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面向业务场景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拓扑符号创建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赋予现实语义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网络拓扑展示</a:t>
              </a:r>
              <a:endParaRPr lang="en-US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E6DA1-FF90-7F4D-9715-7B258D3A9B5C}"/>
                </a:ext>
              </a:extLst>
            </p:cNvPr>
            <p:cNvSpPr/>
            <p:nvPr/>
          </p:nvSpPr>
          <p:spPr>
            <a:xfrm>
              <a:off x="1288749" y="2353235"/>
              <a:ext cx="1479177" cy="59167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STZhongsong" panose="02010600040101010101" pitchFamily="2" charset="-122"/>
                  <a:ea typeface="STZhongsong" panose="02010600040101010101" pitchFamily="2" charset="-122"/>
                </a:rPr>
                <a:t>绘制</a:t>
              </a:r>
              <a:endParaRPr lang="en-US" sz="240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E753560-F62E-F348-BFC2-BAD3CF482A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887" y="2019443"/>
            <a:ext cx="850900" cy="850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55C86B-5C62-5148-B403-6FE565F85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4227" y="1984104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C4618A-851C-2847-8D5D-15FF6DE2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0207" y="2019443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6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556-A7E0-8347-A7CD-6575D51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63653"/>
            <a:ext cx="7461250" cy="757618"/>
          </a:xfrm>
        </p:spPr>
        <p:txBody>
          <a:bodyPr/>
          <a:lstStyle/>
          <a:p>
            <a:r>
              <a:rPr lang="zh-CN" altLang="en-US" dirty="0"/>
              <a:t>观察：获取原始数据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4B9E-C794-2944-920A-C8033CE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0DB3-D3D1-4145-99F2-CEB7AA1B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200" y="117012"/>
            <a:ext cx="8509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296FA-E0B7-A644-9B1C-8B676813B90B}"/>
              </a:ext>
            </a:extLst>
          </p:cNvPr>
          <p:cNvGrpSpPr/>
          <p:nvPr/>
        </p:nvGrpSpPr>
        <p:grpSpPr>
          <a:xfrm>
            <a:off x="365760" y="2399939"/>
            <a:ext cx="2808514" cy="4168066"/>
            <a:chOff x="1776549" y="2409163"/>
            <a:chExt cx="2808514" cy="4168066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D79CDB7-BF9E-5B40-90E7-206C1A0F0D4D}"/>
                </a:ext>
              </a:extLst>
            </p:cNvPr>
            <p:cNvSpPr/>
            <p:nvPr/>
          </p:nvSpPr>
          <p:spPr>
            <a:xfrm>
              <a:off x="1776549" y="548252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D8D4DE-F766-5C45-B00A-85C6EF8B0561}"/>
                </a:ext>
              </a:extLst>
            </p:cNvPr>
            <p:cNvSpPr/>
            <p:nvPr/>
          </p:nvSpPr>
          <p:spPr>
            <a:xfrm>
              <a:off x="2199440" y="5936940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物理级</a:t>
              </a:r>
              <a:endParaRPr lang="en-US" altLang="zh-CN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hysical</a:t>
              </a:r>
              <a:r>
                <a:rPr lang="zh-Hans" altLang="en-U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2B77E0D-1D86-014A-B231-359142D9A201}"/>
                </a:ext>
              </a:extLst>
            </p:cNvPr>
            <p:cNvSpPr/>
            <p:nvPr/>
          </p:nvSpPr>
          <p:spPr>
            <a:xfrm>
              <a:off x="1776549" y="471418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E507455-21E9-C14F-8C1E-965A34443CC1}"/>
                </a:ext>
              </a:extLst>
            </p:cNvPr>
            <p:cNvSpPr/>
            <p:nvPr/>
          </p:nvSpPr>
          <p:spPr>
            <a:xfrm>
              <a:off x="1776549" y="3945844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E1BD26F-6423-D94D-A24B-816A12232460}"/>
                </a:ext>
              </a:extLst>
            </p:cNvPr>
            <p:cNvSpPr/>
            <p:nvPr/>
          </p:nvSpPr>
          <p:spPr>
            <a:xfrm>
              <a:off x="1776549" y="240916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E97BE5-F5A7-394D-9C84-245F20818933}"/>
                </a:ext>
              </a:extLst>
            </p:cNvPr>
            <p:cNvSpPr/>
            <p:nvPr/>
          </p:nvSpPr>
          <p:spPr>
            <a:xfrm>
              <a:off x="2199440" y="5108684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接口级</a:t>
              </a:r>
              <a:endParaRPr lang="en-US" altLang="zh-CN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</a:t>
              </a:r>
              <a:r>
                <a:rPr lang="en-US" altLang="zh-Hans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terface level</a:t>
              </a:r>
              <a:endParaRPr lang="en-US" sz="16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63D12-E9B0-C94C-87AB-E6FF607BEDB6}"/>
                </a:ext>
              </a:extLst>
            </p:cNvPr>
            <p:cNvSpPr/>
            <p:nvPr/>
          </p:nvSpPr>
          <p:spPr>
            <a:xfrm>
              <a:off x="2199440" y="4280428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路由器级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Router level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D0D-BF72-0244-A2A3-F704D7DFDABF}"/>
                </a:ext>
              </a:extLst>
            </p:cNvPr>
            <p:cNvSpPr/>
            <p:nvPr/>
          </p:nvSpPr>
          <p:spPr>
            <a:xfrm>
              <a:off x="2199440" y="2623916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自治域级</a:t>
              </a:r>
              <a:endParaRPr lang="en-US" altLang="zh-CN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AS </a:t>
              </a:r>
              <a:r>
                <a:rPr lang="en-US" altLang="zh-Hans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36AB444-9BF8-244B-B453-790F5DA516BC}"/>
                </a:ext>
              </a:extLst>
            </p:cNvPr>
            <p:cNvSpPr/>
            <p:nvPr/>
          </p:nvSpPr>
          <p:spPr>
            <a:xfrm>
              <a:off x="1776549" y="317750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34CE8-BA11-1F43-9591-FE0D84CACF1E}"/>
                </a:ext>
              </a:extLst>
            </p:cNvPr>
            <p:cNvSpPr/>
            <p:nvPr/>
          </p:nvSpPr>
          <p:spPr>
            <a:xfrm>
              <a:off x="2199440" y="3452172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机房级</a:t>
              </a:r>
              <a:endParaRPr lang="en-US" altLang="zh-CN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Hans" sz="1600" err="1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PoP</a:t>
              </a:r>
              <a:r>
                <a:rPr lang="en-US" altLang="zh-Hans" sz="16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level</a:t>
              </a:r>
              <a:endParaRPr lang="en-U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A75E2-3D81-4641-9104-DE50100B20A7}"/>
              </a:ext>
            </a:extLst>
          </p:cNvPr>
          <p:cNvGrpSpPr/>
          <p:nvPr/>
        </p:nvGrpSpPr>
        <p:grpSpPr>
          <a:xfrm>
            <a:off x="2691908" y="2548195"/>
            <a:ext cx="5823442" cy="3894834"/>
            <a:chOff x="4275787" y="2541016"/>
            <a:chExt cx="4185634" cy="389483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0EBA74-DF9A-4349-994D-91A0893767B7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BGP</a:t>
              </a:r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数据采集，</a:t>
              </a:r>
              <a:r>
                <a:rPr lang="en-US" altLang="zh-CN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IP2AS</a:t>
              </a:r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数据采集，</a:t>
              </a:r>
              <a:endParaRPr lang="en-US" altLang="zh-CN" sz="20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路由注册信息采集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EE769CA-3A63-7445-A912-D1FD17590846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IP</a:t>
              </a:r>
              <a:r>
                <a:rPr lang="zh-CN" altLang="en-US" sz="2000" dirty="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地理定位数据采集，网络部署图采集</a:t>
              </a:r>
              <a:endParaRPr lang="en-US" sz="2000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39046D-C4F0-5247-BD48-D80E25B90FC6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接口别名探测，路由器配置探测</a:t>
              </a:r>
              <a:r>
                <a:rPr lang="en-US" altLang="zh-CN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/</a:t>
              </a:r>
              <a:r>
                <a:rPr lang="zh-CN" altLang="en-US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采集</a:t>
              </a:r>
              <a:endParaRPr lang="en-US" sz="20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5835F9-CDC0-5B46-A304-AB42F27E90BB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traceroute</a:t>
              </a:r>
              <a:r>
                <a:rPr lang="zh-CN" altLang="en-US" sz="20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探测，记录路由选项探测，子网探测</a:t>
              </a:r>
              <a:endParaRPr lang="en-US" sz="20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A426BA-F3FA-B244-8045-C49AFE841172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0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AD7701-0262-7B44-851D-39A019720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98049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46F76-9640-E64C-B8D9-F10412409D6A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980496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CE110F-1021-064A-BF81-F25185A144E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980496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7907E6-C091-6542-B3B9-F7675A992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98049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AD63A-FBF9-DB4C-B419-B48350B7CAD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980496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30D94-F1DA-8A48-8ED3-989DA8AC7DD3}"/>
              </a:ext>
            </a:extLst>
          </p:cNvPr>
          <p:cNvSpPr/>
          <p:nvPr/>
        </p:nvSpPr>
        <p:spPr>
          <a:xfrm>
            <a:off x="2886880" y="5002938"/>
            <a:ext cx="1856869" cy="4696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traceroute</a:t>
            </a:r>
            <a:r>
              <a:rPr lang="zh-CN" alt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探测</a:t>
            </a:r>
            <a:endParaRPr lang="en-US" b="1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789B66-E9A3-2342-8CCE-03836CE6AF45}"/>
              </a:ext>
            </a:extLst>
          </p:cNvPr>
          <p:cNvCxnSpPr>
            <a:cxnSpLocks/>
          </p:cNvCxnSpPr>
          <p:nvPr/>
        </p:nvCxnSpPr>
        <p:spPr>
          <a:xfrm flipH="1" flipV="1">
            <a:off x="3396330" y="2613439"/>
            <a:ext cx="1" cy="248585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CD4702A-1B75-624A-B4C6-B974BE730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b="1">
                <a:solidFill>
                  <a:srgbClr val="0070C0"/>
                </a:solidFill>
              </a:rPr>
              <a:t>测量网络拓扑本质上是测量路由行为</a:t>
            </a:r>
            <a:endParaRPr lang="en-US" altLang="zh-CN" b="1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zh-CN" altLang="en-US" sz="2000"/>
              <a:t>辅以目标网络知识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6998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556-A7E0-8347-A7CD-6575D51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17159"/>
            <a:ext cx="7461250" cy="757618"/>
          </a:xfrm>
        </p:spPr>
        <p:txBody>
          <a:bodyPr/>
          <a:lstStyle/>
          <a:p>
            <a:r>
              <a:rPr lang="zh-CN" altLang="en-US" dirty="0"/>
              <a:t>推断：分析观察结果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4B9E-C794-2944-920A-C8033CE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296FA-E0B7-A644-9B1C-8B676813B90B}"/>
              </a:ext>
            </a:extLst>
          </p:cNvPr>
          <p:cNvGrpSpPr/>
          <p:nvPr/>
        </p:nvGrpSpPr>
        <p:grpSpPr>
          <a:xfrm>
            <a:off x="365760" y="2399945"/>
            <a:ext cx="2808514" cy="4168066"/>
            <a:chOff x="1776549" y="2409163"/>
            <a:chExt cx="2808514" cy="4168066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D79CDB7-BF9E-5B40-90E7-206C1A0F0D4D}"/>
                </a:ext>
              </a:extLst>
            </p:cNvPr>
            <p:cNvSpPr/>
            <p:nvPr/>
          </p:nvSpPr>
          <p:spPr>
            <a:xfrm>
              <a:off x="1776549" y="548252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D8D4DE-F766-5C45-B00A-85C6EF8B0561}"/>
                </a:ext>
              </a:extLst>
            </p:cNvPr>
            <p:cNvSpPr/>
            <p:nvPr/>
          </p:nvSpPr>
          <p:spPr>
            <a:xfrm>
              <a:off x="2199440" y="5936940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物理级</a:t>
              </a:r>
              <a:endParaRPr lang="en-US" altLang="zh-CN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hysical</a:t>
              </a:r>
              <a:r>
                <a:rPr lang="zh-Hans" altLang="en-U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2B77E0D-1D86-014A-B231-359142D9A201}"/>
                </a:ext>
              </a:extLst>
            </p:cNvPr>
            <p:cNvSpPr/>
            <p:nvPr/>
          </p:nvSpPr>
          <p:spPr>
            <a:xfrm>
              <a:off x="1776549" y="471418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E507455-21E9-C14F-8C1E-965A34443CC1}"/>
                </a:ext>
              </a:extLst>
            </p:cNvPr>
            <p:cNvSpPr/>
            <p:nvPr/>
          </p:nvSpPr>
          <p:spPr>
            <a:xfrm>
              <a:off x="1776549" y="3945844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E1BD26F-6423-D94D-A24B-816A12232460}"/>
                </a:ext>
              </a:extLst>
            </p:cNvPr>
            <p:cNvSpPr/>
            <p:nvPr/>
          </p:nvSpPr>
          <p:spPr>
            <a:xfrm>
              <a:off x="1776549" y="240916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E97BE5-F5A7-394D-9C84-245F20818933}"/>
                </a:ext>
              </a:extLst>
            </p:cNvPr>
            <p:cNvSpPr/>
            <p:nvPr/>
          </p:nvSpPr>
          <p:spPr>
            <a:xfrm>
              <a:off x="2199440" y="5108684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接口级</a:t>
              </a:r>
              <a:endParaRPr lang="en-US" altLang="zh-CN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</a:t>
              </a:r>
              <a:r>
                <a:rPr lang="en-US" altLang="zh-Hans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terface level</a:t>
              </a:r>
              <a:endParaRPr lang="en-US" sz="16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63D12-E9B0-C94C-87AB-E6FF607BEDB6}"/>
                </a:ext>
              </a:extLst>
            </p:cNvPr>
            <p:cNvSpPr/>
            <p:nvPr/>
          </p:nvSpPr>
          <p:spPr>
            <a:xfrm>
              <a:off x="2199440" y="4280428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路由器级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Router level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D0D-BF72-0244-A2A3-F704D7DFDABF}"/>
                </a:ext>
              </a:extLst>
            </p:cNvPr>
            <p:cNvSpPr/>
            <p:nvPr/>
          </p:nvSpPr>
          <p:spPr>
            <a:xfrm>
              <a:off x="2199440" y="2623916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自治域级</a:t>
              </a:r>
              <a:endParaRPr lang="en-US" altLang="zh-CN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AS </a:t>
              </a:r>
              <a:r>
                <a:rPr lang="en-US" altLang="zh-Hans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36AB444-9BF8-244B-B453-790F5DA516BC}"/>
                </a:ext>
              </a:extLst>
            </p:cNvPr>
            <p:cNvSpPr/>
            <p:nvPr/>
          </p:nvSpPr>
          <p:spPr>
            <a:xfrm>
              <a:off x="1776549" y="317750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34CE8-BA11-1F43-9591-FE0D84CACF1E}"/>
                </a:ext>
              </a:extLst>
            </p:cNvPr>
            <p:cNvSpPr/>
            <p:nvPr/>
          </p:nvSpPr>
          <p:spPr>
            <a:xfrm>
              <a:off x="2199440" y="3452172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机房级</a:t>
              </a:r>
              <a:endParaRPr lang="en-US" altLang="zh-CN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Hans" sz="1600" err="1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PoP</a:t>
              </a:r>
              <a:r>
                <a:rPr lang="en-US" altLang="zh-Hans" sz="16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level</a:t>
              </a:r>
              <a:endParaRPr lang="en-U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A75E2-3D81-4641-9104-DE50100B20A7}"/>
              </a:ext>
            </a:extLst>
          </p:cNvPr>
          <p:cNvGrpSpPr/>
          <p:nvPr/>
        </p:nvGrpSpPr>
        <p:grpSpPr>
          <a:xfrm>
            <a:off x="2691908" y="2561264"/>
            <a:ext cx="5823442" cy="3894834"/>
            <a:chOff x="4275787" y="2541016"/>
            <a:chExt cx="4185634" cy="389483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0EBA74-DF9A-4349-994D-91A0893767B7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商业关系推断，</a:t>
              </a:r>
              <a:r>
                <a:rPr lang="en-US" altLang="zh-CN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IP2AS</a:t>
              </a:r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映射，注册信息分析</a:t>
              </a:r>
              <a:endParaRPr lang="en-US" sz="20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EE769CA-3A63-7445-A912-D1FD17590846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基于地理定位的分析，基于延迟</a:t>
              </a:r>
              <a:r>
                <a:rPr lang="en-US" altLang="zh-CN" sz="20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/</a:t>
              </a:r>
              <a:r>
                <a:rPr lang="zh-CN" altLang="en-US" sz="20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结构的分析</a:t>
              </a:r>
              <a:endParaRPr lang="en-US" sz="20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39046D-C4F0-5247-BD48-D80E25B90FC6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基于结构的别名解析，路由器配置文件分析</a:t>
              </a:r>
              <a:endParaRPr lang="en-US" sz="20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5835F9-CDC0-5B46-A304-AB42F27E90BB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匿名节点解析，伪连接识别</a:t>
              </a:r>
              <a:endParaRPr lang="en-US" sz="20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A426BA-F3FA-B244-8045-C49AFE841172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0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AD7701-0262-7B44-851D-39A019720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73487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46F76-9640-E64C-B8D9-F10412409D6A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734873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CE110F-1021-064A-BF81-F25185A144E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73487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7907E6-C091-6542-B3B9-F7675A992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73487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AD63A-FBF9-DB4C-B419-B48350B7CAD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734873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A28BC4C-8E3E-7B4F-BE85-892CBA7D77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00" y="38768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1799048-7F46-4F4E-82D4-55565602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200">
                <a:solidFill>
                  <a:srgbClr val="0070C0"/>
                </a:solidFill>
              </a:rPr>
              <a:t>领域知识</a:t>
            </a:r>
            <a:r>
              <a:rPr lang="en-US" altLang="zh-CN" sz="3200">
                <a:solidFill>
                  <a:srgbClr val="0070C0"/>
                </a:solidFill>
              </a:rPr>
              <a:t>+</a:t>
            </a:r>
            <a:r>
              <a:rPr lang="zh-CN" altLang="en-US" sz="3200">
                <a:solidFill>
                  <a:srgbClr val="0070C0"/>
                </a:solidFill>
              </a:rPr>
              <a:t>算法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9273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556-A7E0-8347-A7CD-6575D51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63649"/>
            <a:ext cx="7461250" cy="757618"/>
          </a:xfrm>
        </p:spPr>
        <p:txBody>
          <a:bodyPr/>
          <a:lstStyle/>
          <a:p>
            <a:r>
              <a:rPr lang="zh-CN" altLang="en-US" dirty="0"/>
              <a:t>绘制：描绘网络地图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4B9E-C794-2944-920A-C8033CE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296FA-E0B7-A644-9B1C-8B676813B90B}"/>
              </a:ext>
            </a:extLst>
          </p:cNvPr>
          <p:cNvGrpSpPr/>
          <p:nvPr/>
        </p:nvGrpSpPr>
        <p:grpSpPr>
          <a:xfrm>
            <a:off x="365760" y="2417874"/>
            <a:ext cx="2808514" cy="4168066"/>
            <a:chOff x="1776549" y="2409163"/>
            <a:chExt cx="2808514" cy="4168066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D79CDB7-BF9E-5B40-90E7-206C1A0F0D4D}"/>
                </a:ext>
              </a:extLst>
            </p:cNvPr>
            <p:cNvSpPr/>
            <p:nvPr/>
          </p:nvSpPr>
          <p:spPr>
            <a:xfrm>
              <a:off x="1776549" y="548252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D8D4DE-F766-5C45-B00A-85C6EF8B0561}"/>
                </a:ext>
              </a:extLst>
            </p:cNvPr>
            <p:cNvSpPr/>
            <p:nvPr/>
          </p:nvSpPr>
          <p:spPr>
            <a:xfrm>
              <a:off x="2199440" y="5936940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物理级</a:t>
              </a:r>
              <a:endParaRPr lang="en-US" altLang="zh-CN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hysical</a:t>
              </a:r>
              <a:r>
                <a:rPr lang="zh-Hans" altLang="en-U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2B77E0D-1D86-014A-B231-359142D9A201}"/>
                </a:ext>
              </a:extLst>
            </p:cNvPr>
            <p:cNvSpPr/>
            <p:nvPr/>
          </p:nvSpPr>
          <p:spPr>
            <a:xfrm>
              <a:off x="1776549" y="471418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E507455-21E9-C14F-8C1E-965A34443CC1}"/>
                </a:ext>
              </a:extLst>
            </p:cNvPr>
            <p:cNvSpPr/>
            <p:nvPr/>
          </p:nvSpPr>
          <p:spPr>
            <a:xfrm>
              <a:off x="1776549" y="3945844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E1BD26F-6423-D94D-A24B-816A12232460}"/>
                </a:ext>
              </a:extLst>
            </p:cNvPr>
            <p:cNvSpPr/>
            <p:nvPr/>
          </p:nvSpPr>
          <p:spPr>
            <a:xfrm>
              <a:off x="1776549" y="240916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E97BE5-F5A7-394D-9C84-245F20818933}"/>
                </a:ext>
              </a:extLst>
            </p:cNvPr>
            <p:cNvSpPr/>
            <p:nvPr/>
          </p:nvSpPr>
          <p:spPr>
            <a:xfrm>
              <a:off x="2199440" y="5108684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接口级</a:t>
              </a:r>
              <a:endParaRPr lang="en-US" altLang="zh-CN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</a:t>
              </a:r>
              <a:r>
                <a:rPr lang="en-US" altLang="zh-Hans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terface level</a:t>
              </a:r>
              <a:endParaRPr lang="en-US" sz="16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63D12-E9B0-C94C-87AB-E6FF607BEDB6}"/>
                </a:ext>
              </a:extLst>
            </p:cNvPr>
            <p:cNvSpPr/>
            <p:nvPr/>
          </p:nvSpPr>
          <p:spPr>
            <a:xfrm>
              <a:off x="2199440" y="4280428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路由器级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Router level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D0D-BF72-0244-A2A3-F704D7DFDABF}"/>
                </a:ext>
              </a:extLst>
            </p:cNvPr>
            <p:cNvSpPr/>
            <p:nvPr/>
          </p:nvSpPr>
          <p:spPr>
            <a:xfrm>
              <a:off x="2199440" y="2623916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自治域级</a:t>
              </a:r>
              <a:endParaRPr lang="en-US" altLang="zh-CN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AS </a:t>
              </a:r>
              <a:r>
                <a:rPr lang="en-US" altLang="zh-Hans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36AB444-9BF8-244B-B453-790F5DA516BC}"/>
                </a:ext>
              </a:extLst>
            </p:cNvPr>
            <p:cNvSpPr/>
            <p:nvPr/>
          </p:nvSpPr>
          <p:spPr>
            <a:xfrm>
              <a:off x="1776549" y="317750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34CE8-BA11-1F43-9591-FE0D84CACF1E}"/>
                </a:ext>
              </a:extLst>
            </p:cNvPr>
            <p:cNvSpPr/>
            <p:nvPr/>
          </p:nvSpPr>
          <p:spPr>
            <a:xfrm>
              <a:off x="2199440" y="3452172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机房级</a:t>
              </a:r>
              <a:endParaRPr lang="en-US" altLang="zh-CN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Hans" sz="1600" err="1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PoP</a:t>
              </a:r>
              <a:r>
                <a:rPr lang="en-US" altLang="zh-Hans" sz="16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level</a:t>
              </a:r>
              <a:endParaRPr lang="en-U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A75E2-3D81-4641-9104-DE50100B20A7}"/>
              </a:ext>
            </a:extLst>
          </p:cNvPr>
          <p:cNvGrpSpPr/>
          <p:nvPr/>
        </p:nvGrpSpPr>
        <p:grpSpPr>
          <a:xfrm>
            <a:off x="2691908" y="2579193"/>
            <a:ext cx="5823442" cy="3894834"/>
            <a:chOff x="4275787" y="2541016"/>
            <a:chExt cx="4185634" cy="38948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AD7701-0262-7B44-851D-39A019720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73487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0EBA74-DF9A-4349-994D-91A0893767B7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EE769CA-3A63-7445-A912-D1FD17590846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39046D-C4F0-5247-BD48-D80E25B90FC6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5835F9-CDC0-5B46-A304-AB42F27E90BB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A426BA-F3FA-B244-8045-C49AFE841172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46F76-9640-E64C-B8D9-F10412409D6A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734873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CE110F-1021-064A-BF81-F25185A144E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73487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7907E6-C091-6542-B3B9-F7675A992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73487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AD63A-FBF9-DB4C-B419-B48350B7CAD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734873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29DA849-2824-894C-BBC4-C9CD845B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326" y="74306"/>
            <a:ext cx="850900" cy="8509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A1328F3-C70C-1D46-87FA-6EF5326C917E}"/>
              </a:ext>
            </a:extLst>
          </p:cNvPr>
          <p:cNvSpPr/>
          <p:nvPr/>
        </p:nvSpPr>
        <p:spPr>
          <a:xfrm>
            <a:off x="6047780" y="5060129"/>
            <a:ext cx="1856869" cy="3881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STZhongsong" panose="02010600040101010101" pitchFamily="2" charset="-122"/>
                <a:ea typeface="STZhongsong" panose="02010600040101010101" pitchFamily="2" charset="-122"/>
              </a:rPr>
              <a:t>图可视化</a:t>
            </a:r>
            <a:endParaRPr lang="en-US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4B6EBA-039F-874B-99A1-FE54C70A4F50}"/>
              </a:ext>
            </a:extLst>
          </p:cNvPr>
          <p:cNvCxnSpPr>
            <a:cxnSpLocks/>
          </p:cNvCxnSpPr>
          <p:nvPr/>
        </p:nvCxnSpPr>
        <p:spPr>
          <a:xfrm flipH="1" flipV="1">
            <a:off x="6976213" y="2692896"/>
            <a:ext cx="1" cy="248585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549864-C42A-B94B-ADC3-327C83A21CAB}"/>
              </a:ext>
            </a:extLst>
          </p:cNvPr>
          <p:cNvCxnSpPr>
            <a:cxnSpLocks/>
          </p:cNvCxnSpPr>
          <p:nvPr/>
        </p:nvCxnSpPr>
        <p:spPr>
          <a:xfrm flipV="1">
            <a:off x="4342664" y="2711627"/>
            <a:ext cx="1" cy="27589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E4468B3-3C10-8C41-BD35-943C17FA2CA8}"/>
              </a:ext>
            </a:extLst>
          </p:cNvPr>
          <p:cNvSpPr/>
          <p:nvPr/>
        </p:nvSpPr>
        <p:spPr>
          <a:xfrm>
            <a:off x="3414230" y="3366501"/>
            <a:ext cx="1856869" cy="388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STZhongsong" panose="02010600040101010101" pitchFamily="2" charset="-122"/>
                <a:ea typeface="STZhongsong" panose="02010600040101010101" pitchFamily="2" charset="-122"/>
              </a:rPr>
              <a:t>GIS</a:t>
            </a:r>
            <a:r>
              <a:rPr lang="zh-CN" altLang="en-US">
                <a:latin typeface="STZhongsong" panose="02010600040101010101" pitchFamily="2" charset="-122"/>
                <a:ea typeface="STZhongsong" panose="02010600040101010101" pitchFamily="2" charset="-122"/>
              </a:rPr>
              <a:t>地图</a:t>
            </a:r>
            <a:endParaRPr lang="en-US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82327A1-6D25-CF45-8BB1-4B31CBF09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200">
                <a:solidFill>
                  <a:srgbClr val="0070C0"/>
                </a:solidFill>
              </a:rPr>
              <a:t>业务需求</a:t>
            </a:r>
            <a:r>
              <a:rPr lang="en-US" altLang="zh-CN" sz="3200">
                <a:solidFill>
                  <a:srgbClr val="0070C0"/>
                </a:solidFill>
              </a:rPr>
              <a:t>+</a:t>
            </a:r>
            <a:r>
              <a:rPr lang="zh-CN" altLang="en-US" sz="3200">
                <a:solidFill>
                  <a:srgbClr val="0070C0"/>
                </a:solidFill>
              </a:rPr>
              <a:t>可视化技术</a:t>
            </a:r>
            <a:endParaRPr 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3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E6E2-A65C-514D-B7DE-E2CC3FD6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48153"/>
            <a:ext cx="7461250" cy="757618"/>
          </a:xfrm>
        </p:spPr>
        <p:txBody>
          <a:bodyPr/>
          <a:lstStyle/>
          <a:p>
            <a:r>
              <a:rPr lang="zh-CN" altLang="en-US"/>
              <a:t>测量技术</a:t>
            </a:r>
            <a:r>
              <a:rPr lang="en-US" altLang="zh-CN" dirty="0"/>
              <a:t>——traceroute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7E27-4BAB-5441-8679-5A1FC66A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FE6C6-EBA2-4444-914C-E27148872030}"/>
              </a:ext>
            </a:extLst>
          </p:cNvPr>
          <p:cNvSpPr txBox="1"/>
          <p:nvPr/>
        </p:nvSpPr>
        <p:spPr>
          <a:xfrm>
            <a:off x="618711" y="2428889"/>
            <a:ext cx="7886700" cy="33727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traceroute host - trace the route ip packets follow going to "host".…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…</a:t>
            </a:r>
            <a:r>
              <a:rPr lang="zh-CN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find out intermediate hops by launching probe packets with a small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(time to live) then listening for an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“time exceeded” reply from a gateway</a:t>
            </a:r>
            <a:r>
              <a:rPr lang="en-US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.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…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start our probes 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with a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of one and increase by one until we get an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"port  unreachable" 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(which means we got to "host") or hit a max.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…</a:t>
            </a:r>
            <a:r>
              <a:rPr lang="zh-CN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to find a routing problem and this code sort-of popped out </a:t>
            </a:r>
            <a:r>
              <a:rPr lang="en-US" sz="1600" i="1" u="sng" dirty="0">
                <a:latin typeface="STZhongsong" panose="02010600040101010101" pitchFamily="2" charset="-122"/>
                <a:ea typeface="STZhongsong" panose="02010600040101010101" pitchFamily="2" charset="-122"/>
              </a:rPr>
              <a:t>after 48 hours without sleep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. … I stole the idea for this program from Steve Deering. …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-- Van Jacobson (van@ee.lbl.gov) * Tue Dec 20 03:50:13 PST 1988</a:t>
            </a:r>
            <a:endParaRPr lang="en-US" sz="16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in </a:t>
            </a:r>
            <a:r>
              <a:rPr lang="en-US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traceroute.c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5C440-0725-CF4D-992D-83BC1C08FA41}"/>
              </a:ext>
            </a:extLst>
          </p:cNvPr>
          <p:cNvSpPr/>
          <p:nvPr/>
        </p:nvSpPr>
        <p:spPr>
          <a:xfrm>
            <a:off x="618711" y="1284390"/>
            <a:ext cx="7886700" cy="109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追踪发往“主机”的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IP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包经过的路径：从小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开始，发送</a:t>
            </a:r>
            <a:r>
              <a:rPr 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递增的探测包，接收来自中间网关的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“超时”回复包，直到接收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“端口不可达”（这意味着到达了“主机”）或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达到最大值。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E9424-53A3-9743-B712-632D14B2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200" y="101512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A0C6-85CA-6B4B-9752-37403A6E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32652"/>
            <a:ext cx="7461250" cy="757618"/>
          </a:xfrm>
        </p:spPr>
        <p:txBody>
          <a:bodyPr/>
          <a:lstStyle/>
          <a:p>
            <a:r>
              <a:rPr lang="zh-CN" altLang="en-US"/>
              <a:t>测量技术</a:t>
            </a:r>
            <a:r>
              <a:rPr lang="en-US" altLang="zh-CN"/>
              <a:t>——traceroute</a:t>
            </a:r>
            <a:endParaRPr lang="en-US"/>
          </a:p>
        </p:txBody>
      </p:sp>
      <p:graphicFrame>
        <p:nvGraphicFramePr>
          <p:cNvPr id="73" name="Content Placeholder 72">
            <a:extLst>
              <a:ext uri="{FF2B5EF4-FFF2-40B4-BE49-F238E27FC236}">
                <a16:creationId xmlns:a16="http://schemas.microsoft.com/office/drawing/2014/main" id="{15716EAC-B8B0-BF4D-AC38-C8CE348BA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804329"/>
              </p:ext>
            </p:extLst>
          </p:nvPr>
        </p:nvGraphicFramePr>
        <p:xfrm>
          <a:off x="970246" y="4701951"/>
          <a:ext cx="3277285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565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365756">
                  <a:extLst>
                    <a:ext uri="{9D8B030D-6E8A-4147-A177-3AD203B41FA5}">
                      <a16:colId xmlns:a16="http://schemas.microsoft.com/office/drawing/2014/main" val="797639675"/>
                    </a:ext>
                  </a:extLst>
                </a:gridCol>
                <a:gridCol w="819322">
                  <a:extLst>
                    <a:ext uri="{9D8B030D-6E8A-4147-A177-3AD203B41FA5}">
                      <a16:colId xmlns:a16="http://schemas.microsoft.com/office/drawing/2014/main" val="1531407338"/>
                    </a:ext>
                  </a:extLst>
                </a:gridCol>
                <a:gridCol w="404289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  <a:gridCol w="1234353">
                  <a:extLst>
                    <a:ext uri="{9D8B030D-6E8A-4147-A177-3AD203B41FA5}">
                      <a16:colId xmlns:a16="http://schemas.microsoft.com/office/drawing/2014/main" val="2239034258"/>
                    </a:ext>
                  </a:extLst>
                </a:gridCol>
              </a:tblGrid>
              <a:tr h="1582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Ver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Total Length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Identification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Frag. Offset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1293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TTL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(UDP)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D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Header Checksum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8762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Monitor (Source)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481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Target (Destination)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433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BB098-475A-994D-B9CD-8C751F9D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1A759-B3DA-D64A-9583-9B443DD86F5D}"/>
              </a:ext>
            </a:extLst>
          </p:cNvPr>
          <p:cNvGrpSpPr/>
          <p:nvPr/>
        </p:nvGrpSpPr>
        <p:grpSpPr>
          <a:xfrm>
            <a:off x="3367744" y="1893279"/>
            <a:ext cx="674737" cy="282550"/>
            <a:chOff x="6927650" y="1152615"/>
            <a:chExt cx="674737" cy="282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273868-89E0-E34B-A9D2-199C9851CD0C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4F85F9-CC16-FC42-8DF3-1267C3F83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26D227-3EF6-8C4A-BDE2-8F7D2708F3DE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4128A2-10CA-FF4B-8AAE-6FEA88F5CC77}"/>
              </a:ext>
            </a:extLst>
          </p:cNvPr>
          <p:cNvCxnSpPr>
            <a:cxnSpLocks/>
          </p:cNvCxnSpPr>
          <p:nvPr/>
        </p:nvCxnSpPr>
        <p:spPr>
          <a:xfrm flipV="1">
            <a:off x="2261569" y="2020905"/>
            <a:ext cx="1106175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C82570-84E9-E241-BDCD-CDF31B742A22}"/>
              </a:ext>
            </a:extLst>
          </p:cNvPr>
          <p:cNvGrpSpPr/>
          <p:nvPr/>
        </p:nvGrpSpPr>
        <p:grpSpPr>
          <a:xfrm>
            <a:off x="1586832" y="1893279"/>
            <a:ext cx="674737" cy="282550"/>
            <a:chOff x="6927650" y="1152615"/>
            <a:chExt cx="674737" cy="2825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8592A3-E9AB-F047-AECD-8F0A0CCCEDE5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74A2AE-06BB-D24D-9D2E-26AEF1FBF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EDDC98D-D17F-1D47-AB86-FB3BEDC5269C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821412-8CC8-8C4C-87CB-C8259A91A706}"/>
              </a:ext>
            </a:extLst>
          </p:cNvPr>
          <p:cNvGrpSpPr/>
          <p:nvPr/>
        </p:nvGrpSpPr>
        <p:grpSpPr>
          <a:xfrm>
            <a:off x="5148656" y="1882402"/>
            <a:ext cx="674737" cy="282550"/>
            <a:chOff x="6927650" y="1152615"/>
            <a:chExt cx="674737" cy="2825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6FCE0F-694E-F74F-8E86-0DBB22D8BB31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AB6FB5-DD89-9E4D-858A-2BFBCABAD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99C033-0F71-CB44-99B8-3BC195AF4425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02F3F0-9EC7-7F46-9C89-AAA9AFC88ADE}"/>
              </a:ext>
            </a:extLst>
          </p:cNvPr>
          <p:cNvCxnSpPr>
            <a:cxnSpLocks/>
          </p:cNvCxnSpPr>
          <p:nvPr/>
        </p:nvCxnSpPr>
        <p:spPr>
          <a:xfrm flipH="1">
            <a:off x="4042481" y="2010028"/>
            <a:ext cx="1106175" cy="108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8F57-6986-004B-8C96-31E1365CF285}"/>
              </a:ext>
            </a:extLst>
          </p:cNvPr>
          <p:cNvGrpSpPr/>
          <p:nvPr/>
        </p:nvGrpSpPr>
        <p:grpSpPr>
          <a:xfrm>
            <a:off x="6929568" y="1893277"/>
            <a:ext cx="674737" cy="282550"/>
            <a:chOff x="6927650" y="1152615"/>
            <a:chExt cx="674737" cy="28255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880E4-BBF0-B848-B824-EE6BDAE56D8D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20DF32-42D9-4D43-9039-35E03827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8D7903-A303-B648-8868-F97B0F79E1E6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2113-E217-4545-AA22-2C5C31DCE16E}"/>
              </a:ext>
            </a:extLst>
          </p:cNvPr>
          <p:cNvCxnSpPr>
            <a:cxnSpLocks/>
          </p:cNvCxnSpPr>
          <p:nvPr/>
        </p:nvCxnSpPr>
        <p:spPr>
          <a:xfrm flipH="1" flipV="1">
            <a:off x="5823393" y="2010029"/>
            <a:ext cx="1106175" cy="10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58D23C0-B31A-984E-922F-67525531C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68" y="1829039"/>
            <a:ext cx="493226" cy="4110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70EC51-35C2-054A-8559-BF4803F8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260" y="1824742"/>
            <a:ext cx="493226" cy="4110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19A964-E7ED-BD49-82FE-7B35B3D98682}"/>
              </a:ext>
            </a:extLst>
          </p:cNvPr>
          <p:cNvCxnSpPr>
            <a:cxnSpLocks/>
          </p:cNvCxnSpPr>
          <p:nvPr/>
        </p:nvCxnSpPr>
        <p:spPr>
          <a:xfrm>
            <a:off x="1155394" y="2020902"/>
            <a:ext cx="431438" cy="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D0525D-FF49-264F-A650-6CBB9B1EF5D9}"/>
              </a:ext>
            </a:extLst>
          </p:cNvPr>
          <p:cNvCxnSpPr>
            <a:cxnSpLocks/>
          </p:cNvCxnSpPr>
          <p:nvPr/>
        </p:nvCxnSpPr>
        <p:spPr>
          <a:xfrm flipV="1">
            <a:off x="7604305" y="2016605"/>
            <a:ext cx="374955" cy="42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A00CE-7646-504F-928F-51202401A588}"/>
              </a:ext>
            </a:extLst>
          </p:cNvPr>
          <p:cNvSpPr/>
          <p:nvPr/>
        </p:nvSpPr>
        <p:spPr>
          <a:xfrm>
            <a:off x="347368" y="1533917"/>
            <a:ext cx="729505" cy="204371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1.2.3.4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61A729-FFD2-8648-A956-CC7B1D124261}"/>
              </a:ext>
            </a:extLst>
          </p:cNvPr>
          <p:cNvSpPr/>
          <p:nvPr/>
        </p:nvSpPr>
        <p:spPr>
          <a:xfrm>
            <a:off x="8179876" y="1552067"/>
            <a:ext cx="729505" cy="2043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6.6.6.6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B71483-B58C-3442-8C2E-63CC467CE24D}"/>
              </a:ext>
            </a:extLst>
          </p:cNvPr>
          <p:cNvSpPr/>
          <p:nvPr/>
        </p:nvSpPr>
        <p:spPr>
          <a:xfrm>
            <a:off x="1267497" y="1284837"/>
            <a:ext cx="729505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1.2.3.5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AA8D5-6968-5D40-BD06-ED5FFB766CC8}"/>
              </a:ext>
            </a:extLst>
          </p:cNvPr>
          <p:cNvSpPr/>
          <p:nvPr/>
        </p:nvSpPr>
        <p:spPr>
          <a:xfrm>
            <a:off x="1763963" y="1642263"/>
            <a:ext cx="882702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2.1.1.9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3D860A-648B-B84F-ADB7-AC3DC19F906E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>
            <a:off x="1632250" y="1489208"/>
            <a:ext cx="6098" cy="49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0D661B-4D3E-DF4F-9E35-2CAB94823C82}"/>
              </a:ext>
            </a:extLst>
          </p:cNvPr>
          <p:cNvCxnSpPr>
            <a:cxnSpLocks/>
            <a:stCxn id="46" idx="2"/>
            <a:endCxn id="17" idx="0"/>
          </p:cNvCxnSpPr>
          <p:nvPr/>
        </p:nvCxnSpPr>
        <p:spPr>
          <a:xfrm>
            <a:off x="2205314" y="1846634"/>
            <a:ext cx="4740" cy="136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A99A141-475C-AD43-9E62-9397430DD0F4}"/>
              </a:ext>
            </a:extLst>
          </p:cNvPr>
          <p:cNvSpPr/>
          <p:nvPr/>
        </p:nvSpPr>
        <p:spPr>
          <a:xfrm>
            <a:off x="2933862" y="1642412"/>
            <a:ext cx="970972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2.1.1.10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6E8249-03DE-CE43-B093-9C2DE93E0D60}"/>
              </a:ext>
            </a:extLst>
          </p:cNvPr>
          <p:cNvSpPr/>
          <p:nvPr/>
        </p:nvSpPr>
        <p:spPr>
          <a:xfrm>
            <a:off x="3506927" y="1281384"/>
            <a:ext cx="970972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3.2.2.10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2694D3-134B-F745-B662-34E02F099DA7}"/>
              </a:ext>
            </a:extLst>
          </p:cNvPr>
          <p:cNvCxnSpPr>
            <a:cxnSpLocks/>
            <a:stCxn id="55" idx="2"/>
            <a:endCxn id="9" idx="0"/>
          </p:cNvCxnSpPr>
          <p:nvPr/>
        </p:nvCxnSpPr>
        <p:spPr>
          <a:xfrm flipH="1">
            <a:off x="3419260" y="1846783"/>
            <a:ext cx="88" cy="13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A0773F-E309-8140-B599-954966CA2014}"/>
              </a:ext>
            </a:extLst>
          </p:cNvPr>
          <p:cNvCxnSpPr>
            <a:cxnSpLocks/>
            <a:stCxn id="56" idx="2"/>
            <a:endCxn id="11" idx="0"/>
          </p:cNvCxnSpPr>
          <p:nvPr/>
        </p:nvCxnSpPr>
        <p:spPr>
          <a:xfrm flipH="1">
            <a:off x="3990966" y="1485755"/>
            <a:ext cx="1447" cy="49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1D3A317-4560-684F-952E-AB8CB09821F2}"/>
              </a:ext>
            </a:extLst>
          </p:cNvPr>
          <p:cNvSpPr/>
          <p:nvPr/>
        </p:nvSpPr>
        <p:spPr>
          <a:xfrm>
            <a:off x="4754261" y="1277229"/>
            <a:ext cx="882702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3.2.2.9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3881C8-6DF0-E640-91FC-41BD855E0AB1}"/>
              </a:ext>
            </a:extLst>
          </p:cNvPr>
          <p:cNvSpPr/>
          <p:nvPr/>
        </p:nvSpPr>
        <p:spPr>
          <a:xfrm>
            <a:off x="5335490" y="1633925"/>
            <a:ext cx="882702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4.3.3.9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B999FA-BC6D-354C-9626-4BAC54099E33}"/>
              </a:ext>
            </a:extLst>
          </p:cNvPr>
          <p:cNvCxnSpPr>
            <a:cxnSpLocks/>
            <a:stCxn id="61" idx="2"/>
            <a:endCxn id="22" idx="0"/>
          </p:cNvCxnSpPr>
          <p:nvPr/>
        </p:nvCxnSpPr>
        <p:spPr>
          <a:xfrm>
            <a:off x="5195612" y="1481600"/>
            <a:ext cx="4560" cy="49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1A3E279-9EC6-724C-BE30-109E0080C88B}"/>
              </a:ext>
            </a:extLst>
          </p:cNvPr>
          <p:cNvCxnSpPr>
            <a:cxnSpLocks/>
            <a:stCxn id="62" idx="2"/>
            <a:endCxn id="24" idx="0"/>
          </p:cNvCxnSpPr>
          <p:nvPr/>
        </p:nvCxnSpPr>
        <p:spPr>
          <a:xfrm flipH="1">
            <a:off x="5771878" y="1838296"/>
            <a:ext cx="4963" cy="13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325A199-D0C5-3246-AA14-4FC59A6614ED}"/>
              </a:ext>
            </a:extLst>
          </p:cNvPr>
          <p:cNvSpPr/>
          <p:nvPr/>
        </p:nvSpPr>
        <p:spPr>
          <a:xfrm>
            <a:off x="6490892" y="1631534"/>
            <a:ext cx="970972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4.3.3.10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8232C6-C790-494C-9B9C-E23CFE1A25F5}"/>
              </a:ext>
            </a:extLst>
          </p:cNvPr>
          <p:cNvSpPr/>
          <p:nvPr/>
        </p:nvSpPr>
        <p:spPr>
          <a:xfrm>
            <a:off x="7148215" y="1270506"/>
            <a:ext cx="802456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6.6.6.7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D5E747-9C27-E94C-9B70-574B57EEE7F8}"/>
              </a:ext>
            </a:extLst>
          </p:cNvPr>
          <p:cNvCxnSpPr>
            <a:cxnSpLocks/>
            <a:stCxn id="67" idx="2"/>
            <a:endCxn id="29" idx="0"/>
          </p:cNvCxnSpPr>
          <p:nvPr/>
        </p:nvCxnSpPr>
        <p:spPr>
          <a:xfrm>
            <a:off x="6976378" y="1835905"/>
            <a:ext cx="4706" cy="14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EBBB09-CE94-4045-99EA-457E71AC3628}"/>
              </a:ext>
            </a:extLst>
          </p:cNvPr>
          <p:cNvCxnSpPr>
            <a:cxnSpLocks/>
            <a:stCxn id="68" idx="2"/>
            <a:endCxn id="31" idx="0"/>
          </p:cNvCxnSpPr>
          <p:nvPr/>
        </p:nvCxnSpPr>
        <p:spPr>
          <a:xfrm>
            <a:off x="7549443" y="1474877"/>
            <a:ext cx="3347" cy="50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Content Placeholder 72">
            <a:extLst>
              <a:ext uri="{FF2B5EF4-FFF2-40B4-BE49-F238E27FC236}">
                <a16:creationId xmlns:a16="http://schemas.microsoft.com/office/drawing/2014/main" id="{338E136F-926A-474D-9B0F-F593EE5C7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293284"/>
              </p:ext>
            </p:extLst>
          </p:nvPr>
        </p:nvGraphicFramePr>
        <p:xfrm>
          <a:off x="970246" y="6009876"/>
          <a:ext cx="3277285" cy="740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643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1638642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</a:tblGrid>
              <a:tr h="1255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Source 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Destination 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1255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UDP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Checksum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Payload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1488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E182A424-2AED-934D-A1D1-3981E0425B4B}"/>
              </a:ext>
            </a:extLst>
          </p:cNvPr>
          <p:cNvSpPr/>
          <p:nvPr/>
        </p:nvSpPr>
        <p:spPr>
          <a:xfrm>
            <a:off x="1530831" y="4375691"/>
            <a:ext cx="2156108" cy="289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探测包</a:t>
            </a:r>
            <a:r>
              <a:rPr lang="en-US" altLang="zh-CN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:</a:t>
            </a:r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大端口</a:t>
            </a:r>
            <a:r>
              <a:rPr lang="en-US" altLang="zh-CN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UDP</a:t>
            </a:r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包</a:t>
            </a:r>
            <a:endParaRPr lang="en-US" sz="1400" dirty="0">
              <a:solidFill>
                <a:schemeClr val="tx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77" name="Content Placeholder 72">
            <a:extLst>
              <a:ext uri="{FF2B5EF4-FFF2-40B4-BE49-F238E27FC236}">
                <a16:creationId xmlns:a16="http://schemas.microsoft.com/office/drawing/2014/main" id="{E47C3378-F56A-4943-8335-CDC7F53E1F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745419"/>
              </p:ext>
            </p:extLst>
          </p:nvPr>
        </p:nvGraphicFramePr>
        <p:xfrm>
          <a:off x="4839826" y="4691851"/>
          <a:ext cx="3277286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661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409661">
                  <a:extLst>
                    <a:ext uri="{9D8B030D-6E8A-4147-A177-3AD203B41FA5}">
                      <a16:colId xmlns:a16="http://schemas.microsoft.com/office/drawing/2014/main" val="1407262376"/>
                    </a:ext>
                  </a:extLst>
                </a:gridCol>
                <a:gridCol w="819322">
                  <a:extLst>
                    <a:ext uri="{9D8B030D-6E8A-4147-A177-3AD203B41FA5}">
                      <a16:colId xmlns:a16="http://schemas.microsoft.com/office/drawing/2014/main" val="1531407338"/>
                    </a:ext>
                  </a:extLst>
                </a:gridCol>
                <a:gridCol w="404289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  <a:gridCol w="1234353">
                  <a:extLst>
                    <a:ext uri="{9D8B030D-6E8A-4147-A177-3AD203B41FA5}">
                      <a16:colId xmlns:a16="http://schemas.microsoft.com/office/drawing/2014/main" val="2239034258"/>
                    </a:ext>
                  </a:extLst>
                </a:gridCol>
              </a:tblGrid>
              <a:tr h="24257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Ver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Total Length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24257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Identification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Frag. Offset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2425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TTL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(ICMP)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D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Header Checksum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87622"/>
                  </a:ext>
                </a:extLst>
              </a:tr>
              <a:tr h="242571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Router/Target (Source)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4812"/>
                  </a:ext>
                </a:extLst>
              </a:tr>
              <a:tr h="242571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Monitor (Destination)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43325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33EDFB91-FAFA-8D48-ACAA-686B446C231B}"/>
              </a:ext>
            </a:extLst>
          </p:cNvPr>
          <p:cNvSpPr/>
          <p:nvPr/>
        </p:nvSpPr>
        <p:spPr>
          <a:xfrm>
            <a:off x="5498416" y="4365591"/>
            <a:ext cx="1960098" cy="289775"/>
          </a:xfrm>
          <a:prstGeom prst="rect">
            <a:avLst/>
          </a:prstGeom>
          <a:solidFill>
            <a:srgbClr val="9AF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应答包：</a:t>
            </a:r>
            <a:r>
              <a:rPr lang="en-US" altLang="zh-CN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包</a:t>
            </a:r>
            <a:endParaRPr lang="en-US" sz="1400" dirty="0">
              <a:solidFill>
                <a:schemeClr val="tx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80" name="Content Placeholder 72">
            <a:extLst>
              <a:ext uri="{FF2B5EF4-FFF2-40B4-BE49-F238E27FC236}">
                <a16:creationId xmlns:a16="http://schemas.microsoft.com/office/drawing/2014/main" id="{69931FA1-6DFE-7442-B51E-E4DCC6E17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309052"/>
              </p:ext>
            </p:extLst>
          </p:nvPr>
        </p:nvGraphicFramePr>
        <p:xfrm>
          <a:off x="4839822" y="6000672"/>
          <a:ext cx="3277286" cy="749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322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819322">
                  <a:extLst>
                    <a:ext uri="{9D8B030D-6E8A-4147-A177-3AD203B41FA5}">
                      <a16:colId xmlns:a16="http://schemas.microsoft.com/office/drawing/2014/main" val="1071418518"/>
                    </a:ext>
                  </a:extLst>
                </a:gridCol>
                <a:gridCol w="1638642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</a:tblGrid>
              <a:tr h="16830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Checksum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17424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Unused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IP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header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+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16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bytes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payload</a:t>
                      </a:r>
                      <a:endParaRPr lang="en-US" sz="10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66248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581849D8-A5ED-4F47-A44A-308EC49D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19689"/>
              </p:ext>
            </p:extLst>
          </p:nvPr>
        </p:nvGraphicFramePr>
        <p:xfrm>
          <a:off x="7148215" y="2344436"/>
          <a:ext cx="185657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816">
                  <a:extLst>
                    <a:ext uri="{9D8B030D-6E8A-4147-A177-3AD203B41FA5}">
                      <a16:colId xmlns:a16="http://schemas.microsoft.com/office/drawing/2014/main" val="3566738649"/>
                    </a:ext>
                  </a:extLst>
                </a:gridCol>
                <a:gridCol w="935760">
                  <a:extLst>
                    <a:ext uri="{9D8B030D-6E8A-4147-A177-3AD203B41FA5}">
                      <a16:colId xmlns:a16="http://schemas.microsoft.com/office/drawing/2014/main" val="2166544482"/>
                    </a:ext>
                  </a:extLst>
                </a:gridCol>
              </a:tblGrid>
              <a:tr h="13009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Type</a:t>
                      </a:r>
                      <a:r>
                        <a:rPr lang="en-US" altLang="zh-CN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=3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Code</a:t>
                      </a:r>
                      <a:r>
                        <a:rPr lang="en-US" altLang="zh-CN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=3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88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目标不可达</a:t>
                      </a:r>
                      <a:endParaRPr lang="en-US" altLang="zh-CN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端口不可达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298672"/>
                  </a:ext>
                </a:extLst>
              </a:tr>
            </a:tbl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6BF6F8A5-3894-8B41-A521-57874704BD11}"/>
              </a:ext>
            </a:extLst>
          </p:cNvPr>
          <p:cNvGrpSpPr/>
          <p:nvPr/>
        </p:nvGrpSpPr>
        <p:grpSpPr>
          <a:xfrm>
            <a:off x="790949" y="2140065"/>
            <a:ext cx="1168868" cy="487506"/>
            <a:chOff x="949294" y="2448741"/>
            <a:chExt cx="1711339" cy="48750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E96F4B7-271C-A24A-993C-8773307A9189}"/>
                </a:ext>
              </a:extLst>
            </p:cNvPr>
            <p:cNvSpPr/>
            <p:nvPr/>
          </p:nvSpPr>
          <p:spPr>
            <a:xfrm>
              <a:off x="949295" y="2731876"/>
              <a:ext cx="1068070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1.2.3.5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78C3A56-3679-E549-9B4E-4D1EF83A6C6B}"/>
                </a:ext>
              </a:extLst>
            </p:cNvPr>
            <p:cNvGrpSpPr/>
            <p:nvPr/>
          </p:nvGrpSpPr>
          <p:grpSpPr>
            <a:xfrm>
              <a:off x="2017365" y="2550926"/>
              <a:ext cx="643268" cy="283136"/>
              <a:chOff x="2017365" y="2550926"/>
              <a:chExt cx="643268" cy="283136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0854100-AFC4-F640-9BB9-86866126C3E5}"/>
                  </a:ext>
                </a:extLst>
              </p:cNvPr>
              <p:cNvCxnSpPr>
                <a:cxnSpLocks/>
                <a:stCxn id="75" idx="3"/>
              </p:cNvCxnSpPr>
              <p:nvPr/>
            </p:nvCxnSpPr>
            <p:spPr>
              <a:xfrm>
                <a:off x="2017367" y="2550927"/>
                <a:ext cx="64325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4262471-EDF2-A941-970C-1EC975107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0625" y="2550926"/>
                <a:ext cx="0" cy="2831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7179DBA-1EFD-C74F-8EA5-3AB852A2CD5E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 flipH="1">
                <a:off x="2017365" y="2834061"/>
                <a:ext cx="64326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A6B4F3D-2A66-EC42-B5E9-21463A349528}"/>
                </a:ext>
              </a:extLst>
            </p:cNvPr>
            <p:cNvSpPr/>
            <p:nvPr/>
          </p:nvSpPr>
          <p:spPr>
            <a:xfrm>
              <a:off x="949294" y="2448741"/>
              <a:ext cx="1068072" cy="2043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TTL=1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8B7B19-91AB-4F49-A60C-BBD8A2A9929B}"/>
              </a:ext>
            </a:extLst>
          </p:cNvPr>
          <p:cNvGrpSpPr/>
          <p:nvPr/>
        </p:nvGrpSpPr>
        <p:grpSpPr>
          <a:xfrm>
            <a:off x="963267" y="2314502"/>
            <a:ext cx="2719640" cy="487506"/>
            <a:chOff x="963267" y="2608150"/>
            <a:chExt cx="2719640" cy="4875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7942EB-6642-E64F-A6B6-5272DF294F16}"/>
                </a:ext>
              </a:extLst>
            </p:cNvPr>
            <p:cNvGrpSpPr/>
            <p:nvPr/>
          </p:nvGrpSpPr>
          <p:grpSpPr>
            <a:xfrm>
              <a:off x="2437444" y="2608150"/>
              <a:ext cx="1245463" cy="487506"/>
              <a:chOff x="837147" y="2448741"/>
              <a:chExt cx="1823482" cy="48750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759652B-A2B0-B444-ACDE-B8A58B0B6776}"/>
                  </a:ext>
                </a:extLst>
              </p:cNvPr>
              <p:cNvSpPr/>
              <p:nvPr/>
            </p:nvSpPr>
            <p:spPr>
              <a:xfrm>
                <a:off x="837147" y="2731876"/>
                <a:ext cx="1292367" cy="204371"/>
              </a:xfrm>
              <a:prstGeom prst="rect">
                <a:avLst/>
              </a:prstGeom>
              <a:solidFill>
                <a:srgbClr val="9AFC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2.1.1.10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E64C4AD-BC2B-224D-91DF-1E26BEA358B4}"/>
                  </a:ext>
                </a:extLst>
              </p:cNvPr>
              <p:cNvGrpSpPr/>
              <p:nvPr/>
            </p:nvGrpSpPr>
            <p:grpSpPr>
              <a:xfrm>
                <a:off x="2017367" y="2550926"/>
                <a:ext cx="643262" cy="283136"/>
                <a:chOff x="2017367" y="2550926"/>
                <a:chExt cx="643262" cy="283136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86D69425-3679-5B4D-A2E2-E835CD44E128}"/>
                    </a:ext>
                  </a:extLst>
                </p:cNvPr>
                <p:cNvCxnSpPr>
                  <a:cxnSpLocks/>
                  <a:stCxn id="85" idx="3"/>
                </p:cNvCxnSpPr>
                <p:nvPr/>
              </p:nvCxnSpPr>
              <p:spPr>
                <a:xfrm>
                  <a:off x="2017367" y="2550927"/>
                  <a:ext cx="64325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7B65B5C-410F-4D4E-B929-C9690062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B8370BC-84C5-2244-BA51-7DCB19101B04}"/>
                    </a:ext>
                  </a:extLst>
                </p:cNvPr>
                <p:cNvCxnSpPr>
                  <a:cxnSpLocks/>
                  <a:endCxn id="82" idx="3"/>
                </p:cNvCxnSpPr>
                <p:nvPr/>
              </p:nvCxnSpPr>
              <p:spPr>
                <a:xfrm flipH="1">
                  <a:off x="2129514" y="2834061"/>
                  <a:ext cx="53111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A477F60-7CCD-2949-8AB1-E1C235B4BED7}"/>
                  </a:ext>
                </a:extLst>
              </p:cNvPr>
              <p:cNvSpPr/>
              <p:nvPr/>
            </p:nvSpPr>
            <p:spPr>
              <a:xfrm>
                <a:off x="949297" y="2448741"/>
                <a:ext cx="1068070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2</a:t>
                </a:r>
                <a:endParaRPr lang="en-US" sz="12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F0EBAFC-7C95-4C40-A442-1901C0E560FC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>
              <a:off x="963267" y="2993471"/>
              <a:ext cx="14741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7DC9EB-8ED9-3F4E-B396-5E4793D3081B}"/>
              </a:ext>
            </a:extLst>
          </p:cNvPr>
          <p:cNvGrpSpPr/>
          <p:nvPr/>
        </p:nvGrpSpPr>
        <p:grpSpPr>
          <a:xfrm>
            <a:off x="970246" y="2516276"/>
            <a:ext cx="4432520" cy="487506"/>
            <a:chOff x="1065782" y="2809924"/>
            <a:chExt cx="4432520" cy="487506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506C70-7364-2345-8FF8-072AD3F7D18E}"/>
                </a:ext>
              </a:extLst>
            </p:cNvPr>
            <p:cNvGrpSpPr/>
            <p:nvPr/>
          </p:nvGrpSpPr>
          <p:grpSpPr>
            <a:xfrm>
              <a:off x="4366062" y="2809924"/>
              <a:ext cx="1132240" cy="487506"/>
              <a:chOff x="837148" y="2448741"/>
              <a:chExt cx="1823482" cy="48750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9784467-B2A3-574C-AA29-FC3FB266CCAD}"/>
                  </a:ext>
                </a:extLst>
              </p:cNvPr>
              <p:cNvSpPr/>
              <p:nvPr/>
            </p:nvSpPr>
            <p:spPr>
              <a:xfrm>
                <a:off x="837148" y="2731876"/>
                <a:ext cx="1292367" cy="204371"/>
              </a:xfrm>
              <a:prstGeom prst="rect">
                <a:avLst/>
              </a:prstGeom>
              <a:solidFill>
                <a:srgbClr val="9AFC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3.2.2.9</a:t>
                </a:r>
                <a:endParaRPr lang="en-US" sz="12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3BC12CF-83B4-1A41-97E3-4A223F9A843B}"/>
                  </a:ext>
                </a:extLst>
              </p:cNvPr>
              <p:cNvGrpSpPr/>
              <p:nvPr/>
            </p:nvGrpSpPr>
            <p:grpSpPr>
              <a:xfrm>
                <a:off x="2017364" y="2550926"/>
                <a:ext cx="643266" cy="283136"/>
                <a:chOff x="2017364" y="2550926"/>
                <a:chExt cx="643266" cy="283136"/>
              </a:xfrm>
            </p:grpSpPr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CE3E9F2E-A919-6C44-9523-3E9ED24AD3FA}"/>
                    </a:ext>
                  </a:extLst>
                </p:cNvPr>
                <p:cNvCxnSpPr>
                  <a:cxnSpLocks/>
                  <a:stCxn id="96" idx="3"/>
                </p:cNvCxnSpPr>
                <p:nvPr/>
              </p:nvCxnSpPr>
              <p:spPr>
                <a:xfrm>
                  <a:off x="2017364" y="2550927"/>
                  <a:ext cx="64326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3BF7466-2FF6-E94B-B076-9931EAC78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63915D98-57C8-B947-A608-81DBDBC77E06}"/>
                    </a:ext>
                  </a:extLst>
                </p:cNvPr>
                <p:cNvCxnSpPr>
                  <a:cxnSpLocks/>
                  <a:endCxn id="94" idx="3"/>
                </p:cNvCxnSpPr>
                <p:nvPr/>
              </p:nvCxnSpPr>
              <p:spPr>
                <a:xfrm flipH="1">
                  <a:off x="2129515" y="2834061"/>
                  <a:ext cx="53111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9DC8AC0-65CC-DE40-9C54-44E5A3C1A332}"/>
                  </a:ext>
                </a:extLst>
              </p:cNvPr>
              <p:cNvSpPr/>
              <p:nvPr/>
            </p:nvSpPr>
            <p:spPr>
              <a:xfrm>
                <a:off x="949295" y="2448741"/>
                <a:ext cx="1068068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3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F850D2C-7739-5E49-A202-B1305805992B}"/>
                </a:ext>
              </a:extLst>
            </p:cNvPr>
            <p:cNvCxnSpPr>
              <a:cxnSpLocks/>
              <a:stCxn id="94" idx="1"/>
            </p:cNvCxnSpPr>
            <p:nvPr/>
          </p:nvCxnSpPr>
          <p:spPr>
            <a:xfrm flipH="1" flipV="1">
              <a:off x="1065782" y="3193778"/>
              <a:ext cx="3300280" cy="1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3C11209-C1C1-6C4D-9040-0FA170F00DBA}"/>
              </a:ext>
            </a:extLst>
          </p:cNvPr>
          <p:cNvGrpSpPr/>
          <p:nvPr/>
        </p:nvGrpSpPr>
        <p:grpSpPr>
          <a:xfrm>
            <a:off x="970246" y="2709187"/>
            <a:ext cx="6232600" cy="487506"/>
            <a:chOff x="1024838" y="3002835"/>
            <a:chExt cx="6232600" cy="4875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91C8ED0-F335-4E4E-B9D2-77380DBB3BC7}"/>
                </a:ext>
              </a:extLst>
            </p:cNvPr>
            <p:cNvGrpSpPr/>
            <p:nvPr/>
          </p:nvGrpSpPr>
          <p:grpSpPr>
            <a:xfrm>
              <a:off x="6085075" y="3002835"/>
              <a:ext cx="1172363" cy="487506"/>
              <a:chOff x="772528" y="2448741"/>
              <a:chExt cx="1888100" cy="48750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7BCBEB5-84B3-6344-B7E1-703502F0CCD1}"/>
                  </a:ext>
                </a:extLst>
              </p:cNvPr>
              <p:cNvSpPr/>
              <p:nvPr/>
            </p:nvSpPr>
            <p:spPr>
              <a:xfrm>
                <a:off x="772528" y="2731876"/>
                <a:ext cx="1421603" cy="204371"/>
              </a:xfrm>
              <a:prstGeom prst="rect">
                <a:avLst/>
              </a:prstGeom>
              <a:solidFill>
                <a:srgbClr val="9AFC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4.3.3.10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F70452B-45FC-DE43-B212-333CFC1A2C97}"/>
                  </a:ext>
                </a:extLst>
              </p:cNvPr>
              <p:cNvGrpSpPr/>
              <p:nvPr/>
            </p:nvGrpSpPr>
            <p:grpSpPr>
              <a:xfrm>
                <a:off x="2017364" y="2550926"/>
                <a:ext cx="643264" cy="283136"/>
                <a:chOff x="2017364" y="2550926"/>
                <a:chExt cx="643264" cy="283136"/>
              </a:xfrm>
            </p:grpSpPr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6226F5C9-A7DF-414F-A302-FA24F4E79EE9}"/>
                    </a:ext>
                  </a:extLst>
                </p:cNvPr>
                <p:cNvCxnSpPr>
                  <a:cxnSpLocks/>
                  <a:stCxn id="105" idx="3"/>
                </p:cNvCxnSpPr>
                <p:nvPr/>
              </p:nvCxnSpPr>
              <p:spPr>
                <a:xfrm>
                  <a:off x="2017364" y="2550927"/>
                  <a:ext cx="6432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2F7432D-A980-A443-92CF-4EBE17A5E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2895E25F-A447-F543-9652-6AE797B54B61}"/>
                    </a:ext>
                  </a:extLst>
                </p:cNvPr>
                <p:cNvCxnSpPr>
                  <a:cxnSpLocks/>
                  <a:endCxn id="103" idx="3"/>
                </p:cNvCxnSpPr>
                <p:nvPr/>
              </p:nvCxnSpPr>
              <p:spPr>
                <a:xfrm flipH="1">
                  <a:off x="2194130" y="2834061"/>
                  <a:ext cx="466498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6F356D2-4B7D-6046-A09C-83D62C0AC5AE}"/>
                  </a:ext>
                </a:extLst>
              </p:cNvPr>
              <p:cNvSpPr/>
              <p:nvPr/>
            </p:nvSpPr>
            <p:spPr>
              <a:xfrm>
                <a:off x="949295" y="2448741"/>
                <a:ext cx="1068069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4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C0AA8F6-A5EB-DC4C-93FA-4F30790EB5B5}"/>
                </a:ext>
              </a:extLst>
            </p:cNvPr>
            <p:cNvCxnSpPr>
              <a:cxnSpLocks/>
              <a:stCxn id="103" idx="1"/>
            </p:cNvCxnSpPr>
            <p:nvPr/>
          </p:nvCxnSpPr>
          <p:spPr>
            <a:xfrm flipH="1">
              <a:off x="1024838" y="3388156"/>
              <a:ext cx="5060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B81D8BD-EADF-A341-BB7E-E1E19349136F}"/>
              </a:ext>
            </a:extLst>
          </p:cNvPr>
          <p:cNvGrpSpPr/>
          <p:nvPr/>
        </p:nvGrpSpPr>
        <p:grpSpPr>
          <a:xfrm>
            <a:off x="963269" y="2914769"/>
            <a:ext cx="7665095" cy="487506"/>
            <a:chOff x="963269" y="3208417"/>
            <a:chExt cx="7665095" cy="487506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3B3E139-8397-2F48-98A9-4E409015FD7A}"/>
                </a:ext>
              </a:extLst>
            </p:cNvPr>
            <p:cNvGrpSpPr/>
            <p:nvPr/>
          </p:nvGrpSpPr>
          <p:grpSpPr>
            <a:xfrm>
              <a:off x="7496125" y="3208417"/>
              <a:ext cx="1132239" cy="487506"/>
              <a:chOff x="837146" y="2448741"/>
              <a:chExt cx="1823481" cy="48750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B01A770-1035-9F43-9D2F-2DA8478B4EF0}"/>
                  </a:ext>
                </a:extLst>
              </p:cNvPr>
              <p:cNvSpPr/>
              <p:nvPr/>
            </p:nvSpPr>
            <p:spPr>
              <a:xfrm>
                <a:off x="837146" y="2731876"/>
                <a:ext cx="1292366" cy="20437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6.6.6.6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6883187-BF82-354B-B546-243C026D38CD}"/>
                  </a:ext>
                </a:extLst>
              </p:cNvPr>
              <p:cNvGrpSpPr/>
              <p:nvPr/>
            </p:nvGrpSpPr>
            <p:grpSpPr>
              <a:xfrm>
                <a:off x="2017364" y="2550926"/>
                <a:ext cx="643263" cy="283136"/>
                <a:chOff x="2017364" y="2550926"/>
                <a:chExt cx="643263" cy="283136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C5034FEB-E892-E048-98CC-7FA348ECCA6B}"/>
                    </a:ext>
                  </a:extLst>
                </p:cNvPr>
                <p:cNvCxnSpPr>
                  <a:cxnSpLocks/>
                  <a:stCxn id="113" idx="3"/>
                </p:cNvCxnSpPr>
                <p:nvPr/>
              </p:nvCxnSpPr>
              <p:spPr>
                <a:xfrm>
                  <a:off x="2017364" y="2550927"/>
                  <a:ext cx="6432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B5EF39C-3BC0-D249-B72E-F3148C787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FBD1CA16-1DF0-104D-AF48-BB6F539AA401}"/>
                    </a:ext>
                  </a:extLst>
                </p:cNvPr>
                <p:cNvCxnSpPr>
                  <a:cxnSpLocks/>
                  <a:endCxn id="111" idx="3"/>
                </p:cNvCxnSpPr>
                <p:nvPr/>
              </p:nvCxnSpPr>
              <p:spPr>
                <a:xfrm flipH="1">
                  <a:off x="2129512" y="2834061"/>
                  <a:ext cx="53111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F110DF9-66BA-A64A-952C-3918E68C0ADB}"/>
                  </a:ext>
                </a:extLst>
              </p:cNvPr>
              <p:cNvSpPr/>
              <p:nvPr/>
            </p:nvSpPr>
            <p:spPr>
              <a:xfrm>
                <a:off x="949295" y="2448741"/>
                <a:ext cx="1068069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5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8C6184-EA91-4D4E-A281-D38C011E18FD}"/>
                </a:ext>
              </a:extLst>
            </p:cNvPr>
            <p:cNvCxnSpPr>
              <a:cxnSpLocks/>
              <a:stCxn id="111" idx="1"/>
            </p:cNvCxnSpPr>
            <p:nvPr/>
          </p:nvCxnSpPr>
          <p:spPr>
            <a:xfrm flipH="1">
              <a:off x="963269" y="3593738"/>
              <a:ext cx="65328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B7CBE091-02C6-D442-A9A2-CF35E7438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10603"/>
              </p:ext>
            </p:extLst>
          </p:nvPr>
        </p:nvGraphicFramePr>
        <p:xfrm>
          <a:off x="3260508" y="3085387"/>
          <a:ext cx="18174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45">
                  <a:extLst>
                    <a:ext uri="{9D8B030D-6E8A-4147-A177-3AD203B41FA5}">
                      <a16:colId xmlns:a16="http://schemas.microsoft.com/office/drawing/2014/main" val="3566738649"/>
                    </a:ext>
                  </a:extLst>
                </a:gridCol>
                <a:gridCol w="898893">
                  <a:extLst>
                    <a:ext uri="{9D8B030D-6E8A-4147-A177-3AD203B41FA5}">
                      <a16:colId xmlns:a16="http://schemas.microsoft.com/office/drawing/2014/main" val="2166544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Type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=11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FC9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Code</a:t>
                      </a:r>
                      <a:r>
                        <a:rPr lang="en-US" altLang="zh-CN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=0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88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超时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TTL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超时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33273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4C2D4294-DF4D-4D4D-85F6-84882AF7D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192"/>
              </p:ext>
            </p:extLst>
          </p:nvPr>
        </p:nvGraphicFramePr>
        <p:xfrm>
          <a:off x="1302598" y="3082375"/>
          <a:ext cx="1923205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3205">
                  <a:extLst>
                    <a:ext uri="{9D8B030D-6E8A-4147-A177-3AD203B41FA5}">
                      <a16:colId xmlns:a16="http://schemas.microsoft.com/office/drawing/2014/main" val="3566738649"/>
                    </a:ext>
                  </a:extLst>
                </a:gridCol>
              </a:tblGrid>
              <a:tr h="1860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Source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IP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Address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solidFill>
                      <a:srgbClr val="9AFC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88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发送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ICMP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包的出口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IP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地址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/>
                </a:tc>
                <a:extLst>
                  <a:ext uri="{0D108BD9-81ED-4DB2-BD59-A6C34878D82A}">
                    <a16:rowId xmlns:a16="http://schemas.microsoft.com/office/drawing/2014/main" val="4247533273"/>
                  </a:ext>
                </a:extLst>
              </a:tr>
            </a:tbl>
          </a:graphicData>
        </a:graphic>
      </p:graphicFrame>
      <p:pic>
        <p:nvPicPr>
          <p:cNvPr id="131" name="Picture 130">
            <a:extLst>
              <a:ext uri="{FF2B5EF4-FFF2-40B4-BE49-F238E27FC236}">
                <a16:creationId xmlns:a16="http://schemas.microsoft.com/office/drawing/2014/main" id="{FE468DD8-04BA-0549-A932-14F4619AB8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200" y="86011"/>
            <a:ext cx="850900" cy="85090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6B333AC-89F4-B04D-B3F9-1A9960B7171E}"/>
              </a:ext>
            </a:extLst>
          </p:cNvPr>
          <p:cNvGrpSpPr/>
          <p:nvPr/>
        </p:nvGrpSpPr>
        <p:grpSpPr>
          <a:xfrm>
            <a:off x="217488" y="3826929"/>
            <a:ext cx="8706181" cy="407140"/>
            <a:chOff x="217488" y="3687783"/>
            <a:chExt cx="8706181" cy="40714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6D6DF39-1496-7449-BCD0-F64C15B84428}"/>
                </a:ext>
              </a:extLst>
            </p:cNvPr>
            <p:cNvSpPr/>
            <p:nvPr/>
          </p:nvSpPr>
          <p:spPr>
            <a:xfrm>
              <a:off x="217488" y="3687783"/>
              <a:ext cx="8706181" cy="407140"/>
            </a:xfrm>
            <a:prstGeom prst="rect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C357A7-B499-EF48-AA51-09AD2B5CAFF4}"/>
                </a:ext>
              </a:extLst>
            </p:cNvPr>
            <p:cNvSpPr/>
            <p:nvPr/>
          </p:nvSpPr>
          <p:spPr>
            <a:xfrm>
              <a:off x="339832" y="3790909"/>
              <a:ext cx="729505" cy="204371"/>
            </a:xfrm>
            <a:prstGeom prst="rect">
              <a:avLst/>
            </a:prstGeom>
            <a:solidFill>
              <a:srgbClr val="76D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1.2.3.4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F59D44-D56B-7C4A-B321-76D1E6A10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337" y="3889805"/>
              <a:ext cx="453342" cy="6578"/>
            </a:xfrm>
            <a:prstGeom prst="line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EA87050-5F7B-C340-9F4F-DF0BCEC11743}"/>
                </a:ext>
              </a:extLst>
            </p:cNvPr>
            <p:cNvSpPr/>
            <p:nvPr/>
          </p:nvSpPr>
          <p:spPr>
            <a:xfrm>
              <a:off x="1522679" y="3790909"/>
              <a:ext cx="729506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1.2.3.5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45B602-57C8-7D40-BCA7-A6C8913437B0}"/>
                </a:ext>
              </a:extLst>
            </p:cNvPr>
            <p:cNvSpPr/>
            <p:nvPr/>
          </p:nvSpPr>
          <p:spPr>
            <a:xfrm>
              <a:off x="3204216" y="3790909"/>
              <a:ext cx="882704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2.1.1.10</a:t>
              </a:r>
              <a:endPara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39387EC-31CE-8E42-9C22-3EEC71135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2186" y="3889805"/>
              <a:ext cx="952030" cy="3289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B948F63-6691-C84C-BB84-C6852C6FBD2F}"/>
                </a:ext>
              </a:extLst>
            </p:cNvPr>
            <p:cNvSpPr/>
            <p:nvPr/>
          </p:nvSpPr>
          <p:spPr>
            <a:xfrm>
              <a:off x="5014123" y="3790909"/>
              <a:ext cx="882704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3.2.2.9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F147F06-58BE-1A46-BCB0-7D5FBDFFC451}"/>
                </a:ext>
              </a:extLst>
            </p:cNvPr>
            <p:cNvSpPr/>
            <p:nvPr/>
          </p:nvSpPr>
          <p:spPr>
            <a:xfrm>
              <a:off x="6691194" y="3790909"/>
              <a:ext cx="882705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4.3.3.10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A666035-C6A8-E84C-9C84-2C979016FF18}"/>
                </a:ext>
              </a:extLst>
            </p:cNvPr>
            <p:cNvSpPr/>
            <p:nvPr/>
          </p:nvSpPr>
          <p:spPr>
            <a:xfrm>
              <a:off x="8053144" y="3790909"/>
              <a:ext cx="729505" cy="2043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6.6.6.6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51EC3FD-0E16-3049-B145-0DFCAFBD06D5}"/>
                </a:ext>
              </a:extLst>
            </p:cNvPr>
            <p:cNvCxnSpPr>
              <a:cxnSpLocks/>
              <a:stCxn id="143" idx="1"/>
              <a:endCxn id="139" idx="3"/>
            </p:cNvCxnSpPr>
            <p:nvPr/>
          </p:nvCxnSpPr>
          <p:spPr>
            <a:xfrm flipH="1">
              <a:off x="4086920" y="3893095"/>
              <a:ext cx="927203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337AA94-7ADC-394E-A1C5-CD040E43FEB5}"/>
                </a:ext>
              </a:extLst>
            </p:cNvPr>
            <p:cNvCxnSpPr>
              <a:cxnSpLocks/>
              <a:stCxn id="144" idx="1"/>
              <a:endCxn id="143" idx="3"/>
            </p:cNvCxnSpPr>
            <p:nvPr/>
          </p:nvCxnSpPr>
          <p:spPr>
            <a:xfrm flipH="1">
              <a:off x="5896827" y="3893095"/>
              <a:ext cx="794367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7CD5E1E-09DB-9040-9354-5E91DAE01350}"/>
                </a:ext>
              </a:extLst>
            </p:cNvPr>
            <p:cNvCxnSpPr>
              <a:cxnSpLocks/>
              <a:stCxn id="145" idx="1"/>
              <a:endCxn id="144" idx="3"/>
            </p:cNvCxnSpPr>
            <p:nvPr/>
          </p:nvCxnSpPr>
          <p:spPr>
            <a:xfrm flipH="1">
              <a:off x="7573899" y="3893095"/>
              <a:ext cx="479245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8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536" y="2997403"/>
            <a:ext cx="3679205" cy="162725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8800" dirty="0">
                <a:solidFill>
                  <a:srgbClr val="0070C0"/>
                </a:solidFill>
                <a:cs typeface="+mj-cs"/>
              </a:rPr>
              <a:t>谢谢！</a:t>
            </a:r>
            <a:endParaRPr lang="en-US" sz="8800" dirty="0">
              <a:solidFill>
                <a:srgbClr val="0070C0"/>
              </a:solidFill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64900-8635-4D4F-9960-E3701887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1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6A65-61B3-D646-B392-5629594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学术意义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7EC2-55BF-C64F-89C6-190CA0A6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86" y="1638356"/>
            <a:ext cx="457200" cy="4993596"/>
          </a:xfr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拓扑</a:t>
            </a:r>
            <a:r>
              <a:rPr lang="zh-CN" altLang="en-US" dirty="0"/>
              <a:t>之上执行</a:t>
            </a:r>
            <a:r>
              <a:rPr lang="zh-CN" altLang="en-US" dirty="0">
                <a:solidFill>
                  <a:srgbClr val="FF0000"/>
                </a:solidFill>
              </a:rPr>
              <a:t>协议</a:t>
            </a:r>
            <a:r>
              <a:rPr lang="zh-CN" altLang="en-US" dirty="0"/>
              <a:t>形成</a:t>
            </a:r>
            <a:r>
              <a:rPr lang="zh-CN" altLang="en-US" dirty="0">
                <a:solidFill>
                  <a:srgbClr val="FF0000"/>
                </a:solidFill>
              </a:rPr>
              <a:t>流量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BF44A-FC4B-C74E-BA72-3DF63F02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80ABFA-6534-6F4F-8799-7C690CE4C49A}"/>
              </a:ext>
            </a:extLst>
          </p:cNvPr>
          <p:cNvGrpSpPr/>
          <p:nvPr/>
        </p:nvGrpSpPr>
        <p:grpSpPr>
          <a:xfrm>
            <a:off x="3408148" y="1039313"/>
            <a:ext cx="5200744" cy="1255578"/>
            <a:chOff x="3567171" y="1913956"/>
            <a:chExt cx="5200744" cy="12555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91D748-1341-6F41-89CF-E7C79735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6376" y="2293227"/>
              <a:ext cx="5191539" cy="8763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BB0D76-FC88-8F49-8F20-3ADFAD68DB48}"/>
                </a:ext>
              </a:extLst>
            </p:cNvPr>
            <p:cNvSpPr txBox="1"/>
            <p:nvPr/>
          </p:nvSpPr>
          <p:spPr>
            <a:xfrm>
              <a:off x="3567171" y="1913956"/>
              <a:ext cx="3103589" cy="369332"/>
            </a:xfrm>
            <a:prstGeom prst="rect">
              <a:avLst/>
            </a:prstGeom>
            <a:solidFill>
              <a:srgbClr val="4169E1"/>
            </a:solidFill>
            <a:ln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1995</a:t>
              </a:r>
              <a:r>
                <a:rPr lang="zh-CN" altLang="en-US" dirty="0">
                  <a:solidFill>
                    <a:schemeClr val="bg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年首次拓扑测量实验</a:t>
              </a:r>
              <a:endParaRPr lang="en-US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74B46D-95BF-734C-B26F-24A7ECA483E0}"/>
              </a:ext>
            </a:extLst>
          </p:cNvPr>
          <p:cNvSpPr txBox="1"/>
          <p:nvPr/>
        </p:nvSpPr>
        <p:spPr>
          <a:xfrm>
            <a:off x="3407412" y="2359324"/>
            <a:ext cx="4524018" cy="369332"/>
          </a:xfrm>
          <a:prstGeom prst="rect">
            <a:avLst/>
          </a:prstGeom>
          <a:solidFill>
            <a:srgbClr val="4169E1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ACM</a:t>
            </a:r>
            <a:r>
              <a:rPr lang="zh-CN" altLang="en-US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SIGCOMM</a:t>
            </a:r>
            <a:r>
              <a:rPr lang="zh-CN" altLang="en-US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会议上部分相关论文</a:t>
            </a:r>
            <a:endParaRPr lang="en-US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36DE5-44E4-314C-859E-EDE270CFE45D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49" y="4153922"/>
            <a:ext cx="5212080" cy="909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94AFF-30E2-5541-800F-F8C739D1B4ED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51" y="2707637"/>
            <a:ext cx="5212080" cy="61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D1D14D-CFDF-5441-ADD6-F6CDF7F2413C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50" y="5100087"/>
            <a:ext cx="5212080" cy="765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32B9A4-0540-5F43-A480-DE4A38A1FC56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49" y="5901730"/>
            <a:ext cx="5212080" cy="7302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C8D6DB-37BB-F54D-BE35-3DCB60D798AF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50" y="3374102"/>
            <a:ext cx="5212080" cy="731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5408DD-3797-8340-A294-C360B9B9452E}"/>
              </a:ext>
            </a:extLst>
          </p:cNvPr>
          <p:cNvSpPr txBox="1">
            <a:spLocks/>
          </p:cNvSpPr>
          <p:nvPr/>
        </p:nvSpPr>
        <p:spPr>
          <a:xfrm>
            <a:off x="1066744" y="1638356"/>
            <a:ext cx="457200" cy="4993596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提供数据</a:t>
            </a:r>
            <a:r>
              <a:rPr lang="zh-CN" altLang="en-US" dirty="0">
                <a:solidFill>
                  <a:srgbClr val="FF0000"/>
                </a:solidFill>
              </a:rPr>
              <a:t>基础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B637439-9E62-CC49-9A6B-D7570D062158}"/>
              </a:ext>
            </a:extLst>
          </p:cNvPr>
          <p:cNvSpPr txBox="1">
            <a:spLocks/>
          </p:cNvSpPr>
          <p:nvPr/>
        </p:nvSpPr>
        <p:spPr>
          <a:xfrm>
            <a:off x="1643102" y="1638355"/>
            <a:ext cx="457200" cy="4993597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协议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、网络模拟、复杂网络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336BBA-78FB-414A-897F-D16491D92231}"/>
              </a:ext>
            </a:extLst>
          </p:cNvPr>
          <p:cNvSpPr txBox="1">
            <a:spLocks/>
          </p:cNvSpPr>
          <p:nvPr/>
        </p:nvSpPr>
        <p:spPr>
          <a:xfrm>
            <a:off x="2227634" y="1638356"/>
            <a:ext cx="457200" cy="4993596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网络</a:t>
            </a:r>
            <a:r>
              <a:rPr lang="zh-CN" altLang="en-US" dirty="0">
                <a:solidFill>
                  <a:srgbClr val="FF0000"/>
                </a:solidFill>
              </a:rPr>
              <a:t>管理</a:t>
            </a:r>
            <a:r>
              <a:rPr lang="zh-CN" altLang="en-US" dirty="0"/>
              <a:t>、故障诊断、性能分析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3555C7-1312-1F49-BF3C-1F11F53721C6}"/>
              </a:ext>
            </a:extLst>
          </p:cNvPr>
          <p:cNvSpPr txBox="1">
            <a:spLocks/>
          </p:cNvSpPr>
          <p:nvPr/>
        </p:nvSpPr>
        <p:spPr>
          <a:xfrm>
            <a:off x="2818738" y="1638356"/>
            <a:ext cx="457200" cy="4993596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网络空间</a:t>
            </a:r>
            <a:r>
              <a:rPr lang="zh-CN" altLang="en-US" dirty="0">
                <a:solidFill>
                  <a:srgbClr val="FF0000"/>
                </a:solidFill>
              </a:rPr>
              <a:t>测绘</a:t>
            </a:r>
            <a:r>
              <a:rPr lang="zh-CN" altLang="en-US" dirty="0"/>
              <a:t>、态势感知</a:t>
            </a:r>
            <a:endParaRPr lang="en-US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D13677A-D3FF-7340-AE88-9AC66D4A07E6}"/>
              </a:ext>
            </a:extLst>
          </p:cNvPr>
          <p:cNvSpPr/>
          <p:nvPr/>
        </p:nvSpPr>
        <p:spPr>
          <a:xfrm rot="5400000">
            <a:off x="1764977" y="172928"/>
            <a:ext cx="289157" cy="2561811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BF17-77E8-0A4C-8794-05C2C1A8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安全意义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55A1-A3DE-8D41-853A-3087C730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5582"/>
            <a:ext cx="8078029" cy="424742"/>
          </a:xfrm>
          <a:solidFill>
            <a:srgbClr val="FF000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美国国家安全局藏宝图</a:t>
            </a:r>
            <a:r>
              <a:rPr lang="en-US" altLang="zh-CN" sz="2400" dirty="0">
                <a:solidFill>
                  <a:schemeClr val="bg1"/>
                </a:solidFill>
              </a:rPr>
              <a:t>(Treasure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Map)</a:t>
            </a:r>
            <a:r>
              <a:rPr lang="zh-CN" altLang="en-US" sz="2400" dirty="0">
                <a:solidFill>
                  <a:schemeClr val="bg1"/>
                </a:solidFill>
              </a:rPr>
              <a:t>计划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AF066-C89E-FC4A-B7CC-C84906E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10AD4-6C13-A74E-91F8-208EF3D23C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277642"/>
            <a:ext cx="3818835" cy="28641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047-45E8-7741-AE07-865892DC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0" y="1687683"/>
            <a:ext cx="70104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38E70-1B5E-6640-A4E6-71C6631186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174" y="2277642"/>
            <a:ext cx="3769985" cy="282086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A132CA-33D9-8148-9696-4627B483744F}"/>
              </a:ext>
            </a:extLst>
          </p:cNvPr>
          <p:cNvSpPr txBox="1">
            <a:spLocks/>
          </p:cNvSpPr>
          <p:nvPr/>
        </p:nvSpPr>
        <p:spPr>
          <a:xfrm>
            <a:off x="1135493" y="5582690"/>
            <a:ext cx="7111553" cy="95622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应用：网络空间态势感知、共同行动图（</a:t>
            </a:r>
            <a:r>
              <a:rPr lang="en-US" altLang="zh-CN" sz="2400" dirty="0">
                <a:solidFill>
                  <a:srgbClr val="0070C0"/>
                </a:solidFill>
              </a:rPr>
              <a:t>COP</a:t>
            </a:r>
            <a:r>
              <a:rPr lang="zh-CN" altLang="en-US" sz="2400" dirty="0">
                <a:solidFill>
                  <a:srgbClr val="0070C0"/>
                </a:solidFill>
              </a:rPr>
              <a:t>）、计算机攻击</a:t>
            </a:r>
            <a:r>
              <a:rPr lang="en-US" altLang="zh-CN" sz="2400" dirty="0">
                <a:solidFill>
                  <a:srgbClr val="0070C0"/>
                </a:solidFill>
              </a:rPr>
              <a:t>/</a:t>
            </a:r>
            <a:r>
              <a:rPr lang="zh-CN" altLang="en-US" sz="2400" dirty="0">
                <a:solidFill>
                  <a:srgbClr val="0070C0"/>
                </a:solidFill>
              </a:rPr>
              <a:t>利用计划预备、网络侦察、效果评估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0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D91E6-720C-A047-B199-2D15292C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60" y="3063878"/>
            <a:ext cx="48768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5E66A0-1289-1442-8DFA-05C0D9B9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1999</a:t>
            </a:r>
            <a:r>
              <a:rPr lang="zh-CN" altLang="en-US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r>
              <a:rPr lang="en-US" altLang="zh-CN" dirty="0"/>
              <a:t>1-10</a:t>
            </a:r>
            <a:r>
              <a:rPr lang="zh-CN" altLang="en-US"/>
              <a:t>日南斯拉夫网络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6CE5-81D2-5F47-B530-66A78477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81" y="1046504"/>
            <a:ext cx="7886700" cy="807942"/>
          </a:xfrm>
          <a:ln>
            <a:solidFill>
              <a:srgbClr val="0070C0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zh-CN" sz="2000" dirty="0"/>
              <a:t>Internet</a:t>
            </a:r>
            <a:r>
              <a:rPr lang="zh-CN" altLang="en-US" sz="2000" dirty="0"/>
              <a:t> </a:t>
            </a:r>
            <a:r>
              <a:rPr lang="en-US" altLang="zh-CN" sz="2000" dirty="0"/>
              <a:t>Mapping</a:t>
            </a:r>
            <a:r>
              <a:rPr lang="zh-CN" altLang="en-US" sz="2000" dirty="0"/>
              <a:t>项目对在武装冲突期间的南斯拉夫网络进行了测量。</a:t>
            </a: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/>
              <a:t>从</a:t>
            </a:r>
            <a:r>
              <a:rPr lang="en-US" altLang="zh-CN" sz="2000" dirty="0"/>
              <a:t>3</a:t>
            </a:r>
            <a:r>
              <a:rPr lang="zh-CN" altLang="en-US" sz="2000" dirty="0"/>
              <a:t>日开始，网络拓扑发生显著变化，直到</a:t>
            </a:r>
            <a:r>
              <a:rPr lang="en-US" altLang="zh-CN" sz="2000" dirty="0"/>
              <a:t>10</a:t>
            </a:r>
            <a:r>
              <a:rPr lang="zh-CN" altLang="en-US" sz="2000" dirty="0"/>
              <a:t>日恢复。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6192A-79EB-DF42-BC4F-D002B5BF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08F16-299E-1246-8A87-C2D46D85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60" y="2925307"/>
            <a:ext cx="48768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ACFC5-7BDF-5B42-BBAB-C6C249F9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760" y="2786736"/>
            <a:ext cx="48768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F8437-C6A5-0E4D-8FC0-D7E180B63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760" y="2648165"/>
            <a:ext cx="4876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ED96-7D42-2244-B013-91F10C66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760" y="2509594"/>
            <a:ext cx="48768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770177-17CC-154C-B1E1-950251F39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60" y="2371023"/>
            <a:ext cx="48768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E675D-8B01-874A-A604-A2BE359D4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760" y="2232452"/>
            <a:ext cx="48768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2CFE4-E051-5D44-8516-715E82955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760" y="2093881"/>
            <a:ext cx="4876800" cy="365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670FD-BBF0-094F-BD35-CB24243D5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7760" y="1955310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F0B5-0C46-D141-9243-7FD3EE3E62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7760" y="181673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027-363D-4641-82DF-2C1C5693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商业意义</a:t>
            </a:r>
            <a:r>
              <a:rPr lang="en-US" altLang="zh-CN" dirty="0"/>
              <a:t>——</a:t>
            </a:r>
            <a:r>
              <a:rPr lang="zh-CN" altLang="en-US" dirty="0"/>
              <a:t>网络状态监测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5B6DE-A6CE-8140-89E8-7A009E34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DB394-AC6E-814F-B538-A249F746C5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14" y="1557425"/>
            <a:ext cx="5543446" cy="1923237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45888-EAA1-B342-A688-D8C1F2CBB8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14" y="3602973"/>
            <a:ext cx="5553767" cy="828332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F9CF2-E189-D140-A9E1-5CA3BB5E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42" y="5633980"/>
            <a:ext cx="1625600" cy="596900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64581-28EE-344C-A4FB-13AB61B30B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748" y="5521221"/>
            <a:ext cx="1246937" cy="831291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845D65-5E7A-9040-B9C2-67D29FE36D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155842" y="5932430"/>
            <a:ext cx="676906" cy="443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31A04-A1DD-1E40-8DA1-8E3D067D2210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4079685" y="5932430"/>
            <a:ext cx="1684755" cy="443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8D7971-9A1C-E540-B6AD-5AFE99A1D7C8}"/>
              </a:ext>
            </a:extLst>
          </p:cNvPr>
          <p:cNvSpPr txBox="1"/>
          <p:nvPr/>
        </p:nvSpPr>
        <p:spPr>
          <a:xfrm>
            <a:off x="4210898" y="5338191"/>
            <a:ext cx="1436655" cy="5341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$600M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02FEED-357D-F844-AF43-30791241F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440" y="5684780"/>
            <a:ext cx="2859958" cy="495300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862956D-9B00-864B-B374-24901E1DE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466" y="1053744"/>
            <a:ext cx="7169729" cy="376911"/>
          </a:xfrm>
          <a:solidFill>
            <a:srgbClr val="F7F7F7"/>
          </a:solidFill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000" dirty="0"/>
              <a:t>2010</a:t>
            </a:r>
            <a:r>
              <a:rPr lang="zh-CN" altLang="en-US" sz="2000" dirty="0"/>
              <a:t>年</a:t>
            </a:r>
            <a:r>
              <a:rPr lang="en-US" altLang="zh-CN" sz="2000" dirty="0"/>
              <a:t>UCLA</a:t>
            </a:r>
            <a:r>
              <a:rPr lang="zh-CN" altLang="en-US" sz="2000" dirty="0"/>
              <a:t>毕业的两名博士生创建了</a:t>
            </a:r>
            <a:r>
              <a:rPr lang="en-US" altLang="zh-CN" sz="2000" dirty="0" err="1"/>
              <a:t>ThousandEyes</a:t>
            </a:r>
            <a:r>
              <a:rPr lang="zh-CN" altLang="en-US" sz="2000" dirty="0"/>
              <a:t>公司 </a:t>
            </a:r>
            <a:endParaRPr lang="en-US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1ECE60B-ED90-084A-AE2A-67BD34C8203C}"/>
              </a:ext>
            </a:extLst>
          </p:cNvPr>
          <p:cNvSpPr txBox="1">
            <a:spLocks/>
          </p:cNvSpPr>
          <p:nvPr/>
        </p:nvSpPr>
        <p:spPr>
          <a:xfrm>
            <a:off x="971466" y="4854198"/>
            <a:ext cx="7169729" cy="376911"/>
          </a:xfrm>
          <a:prstGeom prst="rect">
            <a:avLst/>
          </a:prstGeom>
          <a:solidFill>
            <a:srgbClr val="F7F7F7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/>
              <a:t>2014</a:t>
            </a:r>
            <a:r>
              <a:rPr lang="zh-CN" altLang="en-US" sz="2000" dirty="0"/>
              <a:t>年</a:t>
            </a:r>
            <a:r>
              <a:rPr lang="en-US" altLang="zh-CN" sz="2000" dirty="0"/>
              <a:t>Renesys</a:t>
            </a:r>
            <a:r>
              <a:rPr lang="zh-CN" altLang="en-US" sz="2000" dirty="0"/>
              <a:t>被</a:t>
            </a:r>
            <a:r>
              <a:rPr lang="en-US" altLang="zh-CN" sz="2000" dirty="0" err="1"/>
              <a:t>Dyn</a:t>
            </a:r>
            <a:r>
              <a:rPr lang="zh-CN" altLang="en-US" sz="2000" dirty="0"/>
              <a:t>收购，</a:t>
            </a:r>
            <a:r>
              <a:rPr lang="en-US" altLang="zh-CN" sz="2000" dirty="0"/>
              <a:t>2018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Dyn</a:t>
            </a:r>
            <a:r>
              <a:rPr lang="zh-CN" altLang="en-US" sz="2000" dirty="0"/>
              <a:t>被</a:t>
            </a:r>
            <a:r>
              <a:rPr lang="en-US" altLang="zh-CN" sz="2000" dirty="0"/>
              <a:t>Oracle</a:t>
            </a:r>
            <a:r>
              <a:rPr lang="zh-CN" altLang="en-US" sz="2000" dirty="0"/>
              <a:t>收购。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21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48125378-DDF3-2041-ADB7-47F547CF5D69}"/>
              </a:ext>
            </a:extLst>
          </p:cNvPr>
          <p:cNvSpPr/>
          <p:nvPr/>
        </p:nvSpPr>
        <p:spPr>
          <a:xfrm>
            <a:off x="734770" y="5482525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ADDB6-B2C9-0849-8253-9C8D417F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互联网拓扑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436E8-FC13-B34E-82FB-80B671533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2400">
                <a:solidFill>
                  <a:srgbClr val="0070C0"/>
                </a:solidFill>
              </a:rPr>
              <a:t>网络拓扑</a:t>
            </a:r>
            <a:r>
              <a:rPr lang="zh-CN" altLang="en-US" sz="2400"/>
              <a:t>：网络元素以及元素之间连接和布局</a:t>
            </a:r>
            <a:endParaRPr lang="en-US" altLang="zh-CN" sz="2400" dirty="0"/>
          </a:p>
          <a:p>
            <a:pPr algn="ctr"/>
            <a:r>
              <a:rPr lang="zh-CN" altLang="en-US" sz="2400">
                <a:solidFill>
                  <a:srgbClr val="0070C0"/>
                </a:solidFill>
              </a:rPr>
              <a:t>互联网拓扑</a:t>
            </a:r>
            <a:r>
              <a:rPr lang="zh-CN" altLang="en-US" sz="2400"/>
              <a:t>：互联网在多个层级上的网络拓扑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3752-879E-E542-8645-9BFC5C85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C52FAE-A887-8945-AA33-AE326B3DACEE}"/>
              </a:ext>
            </a:extLst>
          </p:cNvPr>
          <p:cNvSpPr/>
          <p:nvPr/>
        </p:nvSpPr>
        <p:spPr>
          <a:xfrm>
            <a:off x="2199440" y="5936940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物理级</a:t>
            </a:r>
            <a:endParaRPr lang="en-US" altLang="zh-CN" sz="2400" dirty="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</a:t>
            </a:r>
            <a:r>
              <a:rPr lang="en-US" altLang="zh-Hans" sz="1600" dirty="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hysical</a:t>
            </a:r>
            <a:r>
              <a:rPr lang="zh-Hans" alt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Hans" sz="1600" dirty="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level</a:t>
            </a:r>
            <a:endParaRPr lang="en-US" sz="1600" dirty="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4792B61D-3FEB-B74B-9C83-A18384B48F2F}"/>
              </a:ext>
            </a:extLst>
          </p:cNvPr>
          <p:cNvSpPr/>
          <p:nvPr/>
        </p:nvSpPr>
        <p:spPr>
          <a:xfrm>
            <a:off x="734770" y="4714185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4B25F82-C53B-2A41-BD35-36E15827A172}"/>
              </a:ext>
            </a:extLst>
          </p:cNvPr>
          <p:cNvSpPr/>
          <p:nvPr/>
        </p:nvSpPr>
        <p:spPr>
          <a:xfrm>
            <a:off x="734770" y="3945844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9004D6A-35A5-F34E-B67B-A11BB37B1017}"/>
              </a:ext>
            </a:extLst>
          </p:cNvPr>
          <p:cNvSpPr/>
          <p:nvPr/>
        </p:nvSpPr>
        <p:spPr>
          <a:xfrm>
            <a:off x="734770" y="2409163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3B8A1C-1A4E-684F-9A88-4D51A02BD18B}"/>
              </a:ext>
            </a:extLst>
          </p:cNvPr>
          <p:cNvSpPr/>
          <p:nvPr/>
        </p:nvSpPr>
        <p:spPr>
          <a:xfrm>
            <a:off x="2199440" y="5108684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接口级</a:t>
            </a:r>
            <a:endParaRPr lang="en-US" altLang="zh-CN" sz="2400" dirty="0">
              <a:solidFill>
                <a:srgbClr val="00B05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In</a:t>
            </a:r>
            <a:r>
              <a:rPr lang="en-US" altLang="zh-Hans" sz="1600" dirty="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terface level</a:t>
            </a:r>
            <a:endParaRPr lang="en-US" sz="1600" dirty="0">
              <a:solidFill>
                <a:srgbClr val="00B05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E3D00-D2BA-C748-BB16-07CFB0718AEB}"/>
              </a:ext>
            </a:extLst>
          </p:cNvPr>
          <p:cNvSpPr/>
          <p:nvPr/>
        </p:nvSpPr>
        <p:spPr>
          <a:xfrm>
            <a:off x="2199440" y="4280428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路由器级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Router level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E19D-C00E-1B40-93F1-5CBC06F4BAA0}"/>
              </a:ext>
            </a:extLst>
          </p:cNvPr>
          <p:cNvSpPr/>
          <p:nvPr/>
        </p:nvSpPr>
        <p:spPr>
          <a:xfrm>
            <a:off x="2199440" y="2623916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自治域级</a:t>
            </a:r>
            <a:endParaRPr lang="en-US" altLang="zh-CN" sz="2400" dirty="0">
              <a:solidFill>
                <a:srgbClr val="FF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AS </a:t>
            </a:r>
            <a:r>
              <a:rPr lang="en-US" altLang="zh-Hans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level</a:t>
            </a:r>
            <a:endParaRPr lang="en-US" sz="1600" dirty="0">
              <a:solidFill>
                <a:srgbClr val="FF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468F7EB-8ABA-B546-9D5D-F2EB24F04CC0}"/>
              </a:ext>
            </a:extLst>
          </p:cNvPr>
          <p:cNvSpPr/>
          <p:nvPr/>
        </p:nvSpPr>
        <p:spPr>
          <a:xfrm>
            <a:off x="734770" y="3177503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6CD97-973D-1547-8909-7D1DAACFD03A}"/>
              </a:ext>
            </a:extLst>
          </p:cNvPr>
          <p:cNvSpPr/>
          <p:nvPr/>
        </p:nvSpPr>
        <p:spPr>
          <a:xfrm>
            <a:off x="2199440" y="3452172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机房级</a:t>
            </a:r>
            <a:endParaRPr lang="en-US" altLang="zh-CN" sz="2400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Hans" sz="1600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PoP</a:t>
            </a:r>
            <a:r>
              <a:rPr lang="en-US" altLang="zh-Han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level</a:t>
            </a:r>
            <a:endParaRPr lang="en-US" sz="160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12EEDC-B697-BF4B-B4E6-8FDC6061B5AD}"/>
              </a:ext>
            </a:extLst>
          </p:cNvPr>
          <p:cNvGrpSpPr/>
          <p:nvPr/>
        </p:nvGrpSpPr>
        <p:grpSpPr>
          <a:xfrm>
            <a:off x="4275787" y="2541016"/>
            <a:ext cx="4185634" cy="3894834"/>
            <a:chOff x="4275787" y="2541016"/>
            <a:chExt cx="4185634" cy="389483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5D5D65-E730-1A48-93B6-F892EEB3A513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运营商</a:t>
              </a:r>
              <a:r>
                <a:rPr lang="en-US" altLang="zh-CN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网络</a:t>
              </a:r>
              <a:r>
                <a:rPr lang="en-US" altLang="zh-Han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)</a:t>
              </a:r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间互连</a:t>
              </a:r>
              <a:endParaRPr lang="en-US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C136E6-4A2B-5C42-9D40-B5ABAC0AF965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</a:t>
              </a:r>
              <a:r>
                <a:rPr lang="en-US" altLang="zh-CN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/</a:t>
              </a:r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城市间互连</a:t>
              </a:r>
              <a:endParaRPr lang="en-US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6BF3585-B4AE-404C-AD7E-594DD5019F8B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路由设备在网络层上互连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B9B7D8B-71A2-A842-8F73-B1822B093C44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网卡接口在网络层上互连</a:t>
              </a:r>
              <a:endParaRPr lang="en-US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3EEB16E-6269-8A46-8D39-E4B9A1DBA54F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实际网络拓扑</a:t>
              </a:r>
              <a:endParaRPr 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4E2C4EF-FDCA-354E-9737-455E17EFD1D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73487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ED8AA6-27D3-0D44-AC3E-2BE4BDF0F47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734873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0051EE-B7AE-E24C-8A42-098FAA4DEFBC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73487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9D31B9-A0D3-E847-B2EF-1BD85144A719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73487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33A38B-0837-6F48-B3AA-AEA61FEE10E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734873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345">
            <a:extLst>
              <a:ext uri="{FF2B5EF4-FFF2-40B4-BE49-F238E27FC236}">
                <a16:creationId xmlns:a16="http://schemas.microsoft.com/office/drawing/2014/main" id="{5D1ECAEB-A068-EA4A-9367-07CA122F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511044" y="1275732"/>
            <a:ext cx="940742" cy="2462054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AB66C033-FE86-B142-9E13-240D6C95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97743" y="4380417"/>
            <a:ext cx="940742" cy="1975934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23C6B7B-F664-D349-B8B0-B09FD4861F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7300440" y="3142903"/>
            <a:ext cx="1459270" cy="1234161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DBB4D428-D117-FD48-904C-BA189E24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3911615" y="5594167"/>
            <a:ext cx="748836" cy="493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4CE29D24-C7D7-A848-8EDD-630638C5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2186951" y="1765865"/>
            <a:ext cx="1178576" cy="621129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62989D1B-A915-D145-BE06-D354561DF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6573784" y="5405557"/>
            <a:ext cx="1947094" cy="73887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412FEB7-7DA2-DB48-B92F-F4772AAC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1521081" y="3204697"/>
            <a:ext cx="1547010" cy="112876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CC4E37C-930C-8B4F-8C4F-3E2DFC67B8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893914" y="5020105"/>
            <a:ext cx="1422059" cy="1369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zh-CN" altLang="en-US"/>
              <a:t>物理级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D9660-75A5-E64A-94B0-6E516562E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997" y="5300154"/>
            <a:ext cx="375408" cy="363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F4678-385A-6A4F-BB5C-C0B54DD2A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3" y="4757491"/>
            <a:ext cx="493226" cy="411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0D074F-BB3D-3F4C-8ED0-2FBBF3C5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024552" y="2538650"/>
            <a:ext cx="1720692" cy="14301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B3DBD-9A48-0848-AE64-C284FAE549AA}"/>
              </a:ext>
            </a:extLst>
          </p:cNvPr>
          <p:cNvGrpSpPr/>
          <p:nvPr/>
        </p:nvGrpSpPr>
        <p:grpSpPr>
          <a:xfrm>
            <a:off x="4007743" y="3613017"/>
            <a:ext cx="674737" cy="282550"/>
            <a:chOff x="4535633" y="3206138"/>
            <a:chExt cx="674737" cy="282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73ACED-F2A4-2649-A27B-454823E8BF61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A4E8DB-D9F5-C546-BBB8-FD167B6E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3A0411-4F73-1C4F-A62D-2D55F6026D44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18A10EA-F313-D345-9643-8D5534A548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2379" y="4769587"/>
            <a:ext cx="1922627" cy="142253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581DC4-3D36-8041-A117-7318814A617B}"/>
              </a:ext>
            </a:extLst>
          </p:cNvPr>
          <p:cNvSpPr/>
          <p:nvPr/>
        </p:nvSpPr>
        <p:spPr>
          <a:xfrm>
            <a:off x="393979" y="1275732"/>
            <a:ext cx="4373216" cy="5277066"/>
          </a:xfrm>
          <a:prstGeom prst="roundRect">
            <a:avLst>
              <a:gd name="adj" fmla="val 5791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A9EFF0-B91E-514F-8BA5-69A7961D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4" y="5273651"/>
            <a:ext cx="493226" cy="411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FB4246-E46C-CA4D-8102-B0C98E3D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6" y="5789270"/>
            <a:ext cx="493226" cy="41102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stCxn id="23" idx="3"/>
            <a:endCxn id="9" idx="2"/>
          </p:cNvCxnSpPr>
          <p:nvPr/>
        </p:nvCxnSpPr>
        <p:spPr>
          <a:xfrm flipV="1">
            <a:off x="1023092" y="5663452"/>
            <a:ext cx="345609" cy="33132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ECFDE27-3684-8540-9F77-0C3614F65A7F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11850" y="5479162"/>
            <a:ext cx="169147" cy="264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stCxn id="13" idx="3"/>
            <a:endCxn id="9" idx="0"/>
          </p:cNvCxnSpPr>
          <p:nvPr/>
        </p:nvCxnSpPr>
        <p:spPr>
          <a:xfrm>
            <a:off x="990969" y="4963000"/>
            <a:ext cx="377732" cy="33715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D4392CEE-BF81-B041-B91D-853599C45143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rot="10800000" flipV="1">
            <a:off x="1556405" y="5480851"/>
            <a:ext cx="185972" cy="95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CE0E-995B-D44A-A8A0-0D547E269AD4}"/>
              </a:ext>
            </a:extLst>
          </p:cNvPr>
          <p:cNvGrpSpPr/>
          <p:nvPr/>
        </p:nvGrpSpPr>
        <p:grpSpPr>
          <a:xfrm>
            <a:off x="5046519" y="2747659"/>
            <a:ext cx="674737" cy="282550"/>
            <a:chOff x="4535633" y="3206138"/>
            <a:chExt cx="674737" cy="28255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A70B25-BA3C-A74C-B39D-27156FBBEE5E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E8454D3-EEBA-4E4B-964E-6614C905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EE5D6AB-F83C-DF4A-A951-3292787904C0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F551D40-4AA6-1B47-800C-263DB149F598}"/>
              </a:ext>
            </a:extLst>
          </p:cNvPr>
          <p:cNvSpPr/>
          <p:nvPr/>
        </p:nvSpPr>
        <p:spPr>
          <a:xfrm>
            <a:off x="4964100" y="1925528"/>
            <a:ext cx="3819612" cy="2515088"/>
          </a:xfrm>
          <a:prstGeom prst="roundRect">
            <a:avLst>
              <a:gd name="adj" fmla="val 7279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931141-E042-E642-B29F-D79BE5B477ED}"/>
              </a:ext>
            </a:extLst>
          </p:cNvPr>
          <p:cNvSpPr/>
          <p:nvPr/>
        </p:nvSpPr>
        <p:spPr>
          <a:xfrm>
            <a:off x="6263738" y="1710775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AS200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A929E81-A12E-804F-B38F-BE0C147888D4}"/>
              </a:ext>
            </a:extLst>
          </p:cNvPr>
          <p:cNvSpPr/>
          <p:nvPr/>
        </p:nvSpPr>
        <p:spPr>
          <a:xfrm>
            <a:off x="1996157" y="1104381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AS100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3544614-2509-7444-B10E-487ECB18CC76}"/>
              </a:ext>
            </a:extLst>
          </p:cNvPr>
          <p:cNvSpPr/>
          <p:nvPr/>
        </p:nvSpPr>
        <p:spPr>
          <a:xfrm>
            <a:off x="6457952" y="5115540"/>
            <a:ext cx="2323761" cy="1240813"/>
          </a:xfrm>
          <a:prstGeom prst="roundRect">
            <a:avLst>
              <a:gd name="adj" fmla="val 7279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5C66FE9-997C-864F-899E-50DA5E93949A}"/>
              </a:ext>
            </a:extLst>
          </p:cNvPr>
          <p:cNvSpPr/>
          <p:nvPr/>
        </p:nvSpPr>
        <p:spPr>
          <a:xfrm>
            <a:off x="7080939" y="4911194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AS300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76679F0-F131-A44A-8DDB-222BF44226C4}"/>
              </a:ext>
            </a:extLst>
          </p:cNvPr>
          <p:cNvGrpSpPr/>
          <p:nvPr/>
        </p:nvGrpSpPr>
        <p:grpSpPr>
          <a:xfrm>
            <a:off x="4036280" y="2753127"/>
            <a:ext cx="674737" cy="282550"/>
            <a:chOff x="6927650" y="1152615"/>
            <a:chExt cx="674737" cy="2825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C1ABFDC-B8C7-994D-B131-19CA27C9A819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3014D49-8112-1A45-8539-0CCB7E76D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F269E2E-2D86-0F49-A46D-4C07A33F68EA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EA823F-3564-B347-AA72-6ADFDEDC9621}"/>
              </a:ext>
            </a:extLst>
          </p:cNvPr>
          <p:cNvGrpSpPr/>
          <p:nvPr/>
        </p:nvGrpSpPr>
        <p:grpSpPr>
          <a:xfrm>
            <a:off x="2367372" y="3893181"/>
            <a:ext cx="674737" cy="282550"/>
            <a:chOff x="6927650" y="1152615"/>
            <a:chExt cx="674737" cy="2825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EE4469-CD57-F249-93E6-F50C76E18175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8D4F30E-10DC-3244-8B07-6E233340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60E9B54-703B-6243-9C79-B678FEE68903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2D0362-620C-F942-A121-7B895D49F6F0}"/>
              </a:ext>
            </a:extLst>
          </p:cNvPr>
          <p:cNvGrpSpPr/>
          <p:nvPr/>
        </p:nvGrpSpPr>
        <p:grpSpPr>
          <a:xfrm>
            <a:off x="1545158" y="3523209"/>
            <a:ext cx="674737" cy="282550"/>
            <a:chOff x="6927650" y="1152615"/>
            <a:chExt cx="674737" cy="28255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88280D-8F7D-F445-A4C8-0022A189049F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8771987-3F70-8C40-B17B-C1AFDD0C3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BF7AE09-130A-0C4A-B5E3-5B0C0B82D2C1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5B2DF0-2DE5-A044-8CE9-D38BD11E462B}"/>
              </a:ext>
            </a:extLst>
          </p:cNvPr>
          <p:cNvGrpSpPr/>
          <p:nvPr/>
        </p:nvGrpSpPr>
        <p:grpSpPr>
          <a:xfrm>
            <a:off x="1553853" y="3895517"/>
            <a:ext cx="674737" cy="282550"/>
            <a:chOff x="6927650" y="1152615"/>
            <a:chExt cx="674737" cy="282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2EEFF0-D399-2D46-A9A8-EE7107CCA8D3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B799910-F278-EA43-9C60-CA65EE39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099C8C0-1F03-EF41-AAA0-3C75F8979E73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523209"/>
            <a:ext cx="674737" cy="282550"/>
            <a:chOff x="6927650" y="1152615"/>
            <a:chExt cx="674737" cy="2825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5DAD174-7B4A-6540-A98F-10430C352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81" idx="6"/>
            <a:endCxn id="87" idx="1"/>
          </p:cNvCxnSpPr>
          <p:nvPr/>
        </p:nvCxnSpPr>
        <p:spPr>
          <a:xfrm flipV="1">
            <a:off x="2228590" y="3628056"/>
            <a:ext cx="175897" cy="4087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5B29E70-1BAA-8446-A61F-50B3E4530E28}"/>
              </a:ext>
            </a:extLst>
          </p:cNvPr>
          <p:cNvCxnSpPr>
            <a:cxnSpLocks/>
            <a:stCxn id="77" idx="6"/>
            <a:endCxn id="71" idx="2"/>
          </p:cNvCxnSpPr>
          <p:nvPr/>
        </p:nvCxnSpPr>
        <p:spPr>
          <a:xfrm>
            <a:off x="2219895" y="3664486"/>
            <a:ext cx="147477" cy="3699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01353" y="2888932"/>
            <a:ext cx="1261412" cy="57710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E47604F8-2F0A-5F4A-A1F0-F964B999176A}"/>
              </a:ext>
            </a:extLst>
          </p:cNvPr>
          <p:cNvCxnSpPr>
            <a:cxnSpLocks/>
            <a:stCxn id="200" idx="4"/>
            <a:endCxn id="15" idx="0"/>
          </p:cNvCxnSpPr>
          <p:nvPr/>
        </p:nvCxnSpPr>
        <p:spPr>
          <a:xfrm rot="5400000">
            <a:off x="2443392" y="4507118"/>
            <a:ext cx="522766" cy="21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CBA2E9-0BFD-F74E-88C1-5DA54C56F826}"/>
              </a:ext>
            </a:extLst>
          </p:cNvPr>
          <p:cNvGrpSpPr/>
          <p:nvPr/>
        </p:nvGrpSpPr>
        <p:grpSpPr>
          <a:xfrm>
            <a:off x="6589782" y="5712228"/>
            <a:ext cx="674737" cy="282550"/>
            <a:chOff x="6927650" y="1152615"/>
            <a:chExt cx="674737" cy="28255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4E02364-A64A-D74A-8D55-26C5CC292A0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2DD11BC-043B-3D45-9677-E2FE9293B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897E2A4-E530-B34C-877A-80FA34DC50D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2361FA6-B800-7742-A65F-D8046D793748}"/>
              </a:ext>
            </a:extLst>
          </p:cNvPr>
          <p:cNvGrpSpPr/>
          <p:nvPr/>
        </p:nvGrpSpPr>
        <p:grpSpPr>
          <a:xfrm>
            <a:off x="3946566" y="5695945"/>
            <a:ext cx="674737" cy="282550"/>
            <a:chOff x="6927650" y="1152615"/>
            <a:chExt cx="674737" cy="28255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71700E6-BA76-E24F-B2F4-DE876F04D82F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DAEEB0C-9B4C-7747-9668-41481F2FC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1097C2-0756-8849-BBF5-BA5C7808866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565033F-EAA0-5541-BCBE-E6B784EB9B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559" y="5425936"/>
            <a:ext cx="375408" cy="363298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50D9DA3-4AE9-2244-A93A-E92D2A28B226}"/>
              </a:ext>
            </a:extLst>
          </p:cNvPr>
          <p:cNvGrpSpPr/>
          <p:nvPr/>
        </p:nvGrpSpPr>
        <p:grpSpPr>
          <a:xfrm>
            <a:off x="5640813" y="5817006"/>
            <a:ext cx="674737" cy="282550"/>
            <a:chOff x="6927650" y="1152615"/>
            <a:chExt cx="674737" cy="28255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4EEBE42-F1C4-4542-A284-42E8FDA6BE5E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8A06A4D-F356-9445-877A-ECC62BCFC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131A402-0490-884B-8306-BA34FE57FFCC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91893C-25B0-CC44-8873-A21207A29A5F}"/>
              </a:ext>
            </a:extLst>
          </p:cNvPr>
          <p:cNvGrpSpPr/>
          <p:nvPr/>
        </p:nvGrpSpPr>
        <p:grpSpPr>
          <a:xfrm>
            <a:off x="5010232" y="5941455"/>
            <a:ext cx="573947" cy="400111"/>
            <a:chOff x="6927650" y="1035054"/>
            <a:chExt cx="573947" cy="400111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D78863-C529-2840-853A-076A9306AA36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CB505CB-2865-A74B-93B3-6F6309102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B65DD3-21E5-2647-A766-685587960961}"/>
                </a:ext>
              </a:extLst>
            </p:cNvPr>
            <p:cNvSpPr/>
            <p:nvPr/>
          </p:nvSpPr>
          <p:spPr>
            <a:xfrm>
              <a:off x="7185903" y="103505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0C1CC50-8315-204A-BBEC-C1E91DF7FD93}"/>
              </a:ext>
            </a:extLst>
          </p:cNvPr>
          <p:cNvCxnSpPr>
            <a:cxnSpLocks/>
            <a:stCxn id="115" idx="3"/>
            <a:endCxn id="117" idx="2"/>
          </p:cNvCxnSpPr>
          <p:nvPr/>
        </p:nvCxnSpPr>
        <p:spPr>
          <a:xfrm>
            <a:off x="5463967" y="5607587"/>
            <a:ext cx="176844" cy="35069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9816F1D-CEDF-BC4F-AE3C-AE6C5A5D8F3D}"/>
              </a:ext>
            </a:extLst>
          </p:cNvPr>
          <p:cNvGrpSpPr/>
          <p:nvPr/>
        </p:nvGrpSpPr>
        <p:grpSpPr>
          <a:xfrm>
            <a:off x="5060278" y="3616549"/>
            <a:ext cx="674737" cy="282550"/>
            <a:chOff x="4535633" y="3206138"/>
            <a:chExt cx="674737" cy="28255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7C78B3A-176E-C742-BE29-C6A482AE2567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7983604-F626-2E4B-9E26-4BA553DF1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CCA2E79-2813-E049-A530-50CFDB6F2C92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stCxn id="69" idx="5"/>
            <a:endCxn id="329" idx="1"/>
          </p:cNvCxnSpPr>
          <p:nvPr/>
        </p:nvCxnSpPr>
        <p:spPr>
          <a:xfrm>
            <a:off x="4695926" y="2930830"/>
            <a:ext cx="485240" cy="6339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6" idx="6"/>
          </p:cNvCxnSpPr>
          <p:nvPr/>
        </p:nvCxnSpPr>
        <p:spPr>
          <a:xfrm flipH="1" flipV="1">
            <a:off x="4682478" y="3754294"/>
            <a:ext cx="377798" cy="3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3C15ABA-F69A-9648-8DAA-A063E5B98290}"/>
              </a:ext>
            </a:extLst>
          </p:cNvPr>
          <p:cNvCxnSpPr>
            <a:cxnSpLocks/>
            <a:stCxn id="112" idx="2"/>
            <a:endCxn id="15" idx="3"/>
          </p:cNvCxnSpPr>
          <p:nvPr/>
        </p:nvCxnSpPr>
        <p:spPr>
          <a:xfrm flipH="1" flipV="1">
            <a:off x="3665004" y="5480851"/>
            <a:ext cx="281560" cy="3563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C6F55389-82CE-9744-995B-218BC33F6E8E}"/>
              </a:ext>
            </a:extLst>
          </p:cNvPr>
          <p:cNvSpPr txBox="1"/>
          <p:nvPr/>
        </p:nvSpPr>
        <p:spPr>
          <a:xfrm>
            <a:off x="2250619" y="5115540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STZhongsong" panose="02010600040101010101" pitchFamily="2" charset="-122"/>
                <a:ea typeface="STZhongsong" panose="02010600040101010101" pitchFamily="2" charset="-122"/>
              </a:rPr>
              <a:t>Switch</a:t>
            </a:r>
          </a:p>
          <a:p>
            <a:pPr algn="ctr"/>
            <a:r>
              <a:rPr lang="en-US">
                <a:latin typeface="STZhongsong" panose="02010600040101010101" pitchFamily="2" charset="-122"/>
                <a:ea typeface="STZhongsong" panose="02010600040101010101" pitchFamily="2" charset="-122"/>
              </a:rPr>
              <a:t>Fabric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A369AE01-5991-1741-B3FA-7CA2DF3B352A}"/>
              </a:ext>
            </a:extLst>
          </p:cNvPr>
          <p:cNvCxnSpPr>
            <a:cxnSpLocks/>
            <a:stCxn id="119" idx="6"/>
            <a:endCxn id="108" idx="2"/>
          </p:cNvCxnSpPr>
          <p:nvPr/>
        </p:nvCxnSpPr>
        <p:spPr>
          <a:xfrm flipV="1">
            <a:off x="6315548" y="5853504"/>
            <a:ext cx="274232" cy="10477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47824CC1-D7BA-9646-A046-112281FA1A53}"/>
              </a:ext>
            </a:extLst>
          </p:cNvPr>
          <p:cNvSpPr/>
          <p:nvPr/>
        </p:nvSpPr>
        <p:spPr>
          <a:xfrm>
            <a:off x="4964877" y="4788108"/>
            <a:ext cx="833283" cy="4436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TZhongsong" panose="02010600040101010101" pitchFamily="2" charset="-122"/>
                <a:ea typeface="STZhongsong" panose="02010600040101010101" pitchFamily="2" charset="-122"/>
              </a:rPr>
              <a:t>IXP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1B6E769-853E-9746-BCAB-27C769E29763}"/>
              </a:ext>
            </a:extLst>
          </p:cNvPr>
          <p:cNvGrpSpPr/>
          <p:nvPr/>
        </p:nvGrpSpPr>
        <p:grpSpPr>
          <a:xfrm>
            <a:off x="7734589" y="5710419"/>
            <a:ext cx="674737" cy="282550"/>
            <a:chOff x="6927650" y="1152615"/>
            <a:chExt cx="674737" cy="28255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6B0BFF8-4CE9-F040-B7DA-6F1763F61A79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DADCFD4-3BB8-E843-AFC2-42657DC6A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AD07E5B-0F38-D245-B18E-EE1620BC7627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10" idx="6"/>
            <a:endCxn id="168" idx="2"/>
          </p:cNvCxnSpPr>
          <p:nvPr/>
        </p:nvCxnSpPr>
        <p:spPr>
          <a:xfrm flipV="1">
            <a:off x="7264517" y="5851693"/>
            <a:ext cx="470070" cy="18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73" idx="6"/>
          </p:cNvCxnSpPr>
          <p:nvPr/>
        </p:nvCxnSpPr>
        <p:spPr>
          <a:xfrm rot="10800000" flipV="1">
            <a:off x="3042107" y="3754292"/>
            <a:ext cx="965634" cy="28016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</p:cNvCxnSpPr>
          <p:nvPr/>
        </p:nvCxnSpPr>
        <p:spPr>
          <a:xfrm flipV="1">
            <a:off x="8403801" y="5849483"/>
            <a:ext cx="470070" cy="18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ACCAE8DA-8D0E-F04F-A81A-F0AFE74BCA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30" y="1913014"/>
            <a:ext cx="375408" cy="363298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5F13071-65D1-9D4B-91BE-A6655E3C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6" y="1370351"/>
            <a:ext cx="493226" cy="411021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5E2A3C4E-C4C7-064E-95E9-2C4F38BF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1" y="1886511"/>
            <a:ext cx="493226" cy="41102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AA4D357-2114-1547-A246-B7164274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36" y="2402130"/>
            <a:ext cx="493226" cy="411021"/>
          </a:xfrm>
          <a:prstGeom prst="rect">
            <a:avLst/>
          </a:prstGeom>
        </p:spPr>
      </p:pic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497A1795-E70F-3B4A-87E7-71EEBBA5846F}"/>
              </a:ext>
            </a:extLst>
          </p:cNvPr>
          <p:cNvCxnSpPr>
            <a:cxnSpLocks/>
            <a:stCxn id="187" idx="3"/>
            <a:endCxn id="184" idx="2"/>
          </p:cNvCxnSpPr>
          <p:nvPr/>
        </p:nvCxnSpPr>
        <p:spPr>
          <a:xfrm flipV="1">
            <a:off x="1153262" y="2276314"/>
            <a:ext cx="306972" cy="33132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FF2B5EF4-FFF2-40B4-BE49-F238E27FC236}">
                <a16:creationId xmlns:a16="http://schemas.microsoft.com/office/drawing/2014/main" id="{191D19BB-BB64-C24B-99A2-5BDE50634D54}"/>
              </a:ext>
            </a:extLst>
          </p:cNvPr>
          <p:cNvCxnSpPr>
            <a:cxnSpLocks/>
            <a:stCxn id="186" idx="3"/>
            <a:endCxn id="184" idx="1"/>
          </p:cNvCxnSpPr>
          <p:nvPr/>
        </p:nvCxnSpPr>
        <p:spPr>
          <a:xfrm>
            <a:off x="1051869" y="2092022"/>
            <a:ext cx="220663" cy="264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D42E44F4-2AE6-8546-9293-3F614C1CC288}"/>
              </a:ext>
            </a:extLst>
          </p:cNvPr>
          <p:cNvCxnSpPr>
            <a:cxnSpLocks/>
            <a:stCxn id="185" idx="3"/>
            <a:endCxn id="184" idx="0"/>
          </p:cNvCxnSpPr>
          <p:nvPr/>
        </p:nvCxnSpPr>
        <p:spPr>
          <a:xfrm>
            <a:off x="1082502" y="1575860"/>
            <a:ext cx="377732" cy="33715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D1FC6B30-8D90-2E4D-8D22-823D89D13E61}"/>
              </a:ext>
            </a:extLst>
          </p:cNvPr>
          <p:cNvCxnSpPr>
            <a:cxnSpLocks/>
            <a:stCxn id="193" idx="2"/>
            <a:endCxn id="184" idx="3"/>
          </p:cNvCxnSpPr>
          <p:nvPr/>
        </p:nvCxnSpPr>
        <p:spPr>
          <a:xfrm rot="10800000">
            <a:off x="1647941" y="2094666"/>
            <a:ext cx="761023" cy="47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425E37B-5025-134D-95F3-896C399355E4}"/>
              </a:ext>
            </a:extLst>
          </p:cNvPr>
          <p:cNvGrpSpPr/>
          <p:nvPr/>
        </p:nvGrpSpPr>
        <p:grpSpPr>
          <a:xfrm>
            <a:off x="2408963" y="1958176"/>
            <a:ext cx="674737" cy="282550"/>
            <a:chOff x="6927650" y="1152615"/>
            <a:chExt cx="674737" cy="28255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CA8A11E-F2AB-F342-96C0-5667A63DE7B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5ECFC57-F3A6-0443-9D93-8F7BC269C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BDC536E-FC86-A848-8AB0-9CE3382520B6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DABF1F8E-DE78-1646-AA6E-7496C7C1D2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643" y="3748008"/>
            <a:ext cx="375408" cy="363298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56BBBFC-26EA-4941-BA8F-9AD0769B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189" y="3755466"/>
            <a:ext cx="493226" cy="41102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1FF60D89-77BE-B747-8134-F40C2383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189" y="3279790"/>
            <a:ext cx="493226" cy="411021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34DD379D-EF9D-8E40-B020-4C3635129EEB}"/>
              </a:ext>
            </a:extLst>
          </p:cNvPr>
          <p:cNvCxnSpPr>
            <a:cxnSpLocks/>
            <a:stCxn id="197" idx="0"/>
            <a:endCxn id="199" idx="0"/>
          </p:cNvCxnSpPr>
          <p:nvPr/>
        </p:nvCxnSpPr>
        <p:spPr>
          <a:xfrm rot="5400000" flipH="1" flipV="1">
            <a:off x="7838464" y="3111673"/>
            <a:ext cx="468220" cy="804455"/>
          </a:xfrm>
          <a:prstGeom prst="bentConnector3">
            <a:avLst>
              <a:gd name="adj1" fmla="val 1119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Elbow Connector 209">
            <a:extLst>
              <a:ext uri="{FF2B5EF4-FFF2-40B4-BE49-F238E27FC236}">
                <a16:creationId xmlns:a16="http://schemas.microsoft.com/office/drawing/2014/main" id="{05BCBD69-E96F-C64F-B4E2-DCFAF611AB52}"/>
              </a:ext>
            </a:extLst>
          </p:cNvPr>
          <p:cNvCxnSpPr>
            <a:cxnSpLocks/>
            <a:stCxn id="197" idx="2"/>
            <a:endCxn id="198" idx="2"/>
          </p:cNvCxnSpPr>
          <p:nvPr/>
        </p:nvCxnSpPr>
        <p:spPr>
          <a:xfrm rot="16200000" flipH="1">
            <a:off x="8044987" y="3736669"/>
            <a:ext cx="55179" cy="804455"/>
          </a:xfrm>
          <a:prstGeom prst="bentConnector3">
            <a:avLst>
              <a:gd name="adj1" fmla="val 2196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Elbow Connector 219">
            <a:extLst>
              <a:ext uri="{FF2B5EF4-FFF2-40B4-BE49-F238E27FC236}">
                <a16:creationId xmlns:a16="http://schemas.microsoft.com/office/drawing/2014/main" id="{4C765D6D-A495-134F-A480-9F6F87CCB2D7}"/>
              </a:ext>
            </a:extLst>
          </p:cNvPr>
          <p:cNvCxnSpPr>
            <a:cxnSpLocks/>
            <a:stCxn id="222" idx="2"/>
            <a:endCxn id="89" idx="6"/>
          </p:cNvCxnSpPr>
          <p:nvPr/>
        </p:nvCxnSpPr>
        <p:spPr>
          <a:xfrm rot="10800000" flipV="1">
            <a:off x="3064133" y="3071312"/>
            <a:ext cx="1249428" cy="5931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D5B57CC4-A58A-4445-AD68-22613D0654A0}"/>
              </a:ext>
            </a:extLst>
          </p:cNvPr>
          <p:cNvSpPr/>
          <p:nvPr/>
        </p:nvSpPr>
        <p:spPr>
          <a:xfrm>
            <a:off x="4313563" y="301979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41738BD-D8DC-5845-8AA5-234AD7840E97}"/>
              </a:ext>
            </a:extLst>
          </p:cNvPr>
          <p:cNvSpPr/>
          <p:nvPr/>
        </p:nvSpPr>
        <p:spPr>
          <a:xfrm>
            <a:off x="2672151" y="341452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0" name="Elbow Connector 229">
            <a:extLst>
              <a:ext uri="{FF2B5EF4-FFF2-40B4-BE49-F238E27FC236}">
                <a16:creationId xmlns:a16="http://schemas.microsoft.com/office/drawing/2014/main" id="{8E6256BC-26E1-3D45-9193-9B3FF3979A68}"/>
              </a:ext>
            </a:extLst>
          </p:cNvPr>
          <p:cNvCxnSpPr>
            <a:cxnSpLocks/>
            <a:stCxn id="142" idx="6"/>
            <a:endCxn id="197" idx="1"/>
          </p:cNvCxnSpPr>
          <p:nvPr/>
        </p:nvCxnSpPr>
        <p:spPr>
          <a:xfrm>
            <a:off x="5735013" y="3757826"/>
            <a:ext cx="1747630" cy="17183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DE5BB806-B994-FD47-B490-25CF6141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6148638" y="2294843"/>
            <a:ext cx="1609168" cy="848058"/>
          </a:xfrm>
          <a:prstGeom prst="rect">
            <a:avLst/>
          </a:prstGeom>
        </p:spPr>
      </p:pic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5" idx="6"/>
            <a:endCxn id="236" idx="0"/>
          </p:cNvCxnSpPr>
          <p:nvPr/>
        </p:nvCxnSpPr>
        <p:spPr>
          <a:xfrm>
            <a:off x="3083698" y="2099453"/>
            <a:ext cx="1281378" cy="53780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42" name="Elbow Connector 241">
            <a:extLst>
              <a:ext uri="{FF2B5EF4-FFF2-40B4-BE49-F238E27FC236}">
                <a16:creationId xmlns:a16="http://schemas.microsoft.com/office/drawing/2014/main" id="{DF746225-4964-AA4F-9546-205A252612DD}"/>
              </a:ext>
            </a:extLst>
          </p:cNvPr>
          <p:cNvCxnSpPr>
            <a:cxnSpLocks/>
            <a:stCxn id="187" idx="2"/>
            <a:endCxn id="245" idx="1"/>
          </p:cNvCxnSpPr>
          <p:nvPr/>
        </p:nvCxnSpPr>
        <p:spPr>
          <a:xfrm rot="16200000" flipH="1">
            <a:off x="718338" y="3001460"/>
            <a:ext cx="484256" cy="10763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44">
            <a:extLst>
              <a:ext uri="{FF2B5EF4-FFF2-40B4-BE49-F238E27FC236}">
                <a16:creationId xmlns:a16="http://schemas.microsoft.com/office/drawing/2014/main" id="{D192C190-BCED-2F44-A075-4A2B41599C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83" y="3115756"/>
            <a:ext cx="375408" cy="363298"/>
          </a:xfrm>
          <a:prstGeom prst="rect">
            <a:avLst/>
          </a:prstGeom>
        </p:spPr>
      </p:pic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8EBEF6D5-9F4E-E646-AD2E-DB84EC2B75CA}"/>
              </a:ext>
            </a:extLst>
          </p:cNvPr>
          <p:cNvCxnSpPr>
            <a:cxnSpLocks/>
            <a:stCxn id="245" idx="2"/>
            <a:endCxn id="75" idx="2"/>
          </p:cNvCxnSpPr>
          <p:nvPr/>
        </p:nvCxnSpPr>
        <p:spPr>
          <a:xfrm rot="16200000" flipH="1">
            <a:off x="1280859" y="3400185"/>
            <a:ext cx="185429" cy="34316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C70FE55-CB6C-2241-80EC-15AB53EDC2EB}"/>
              </a:ext>
            </a:extLst>
          </p:cNvPr>
          <p:cNvGrpSpPr/>
          <p:nvPr/>
        </p:nvGrpSpPr>
        <p:grpSpPr>
          <a:xfrm>
            <a:off x="5631984" y="5189993"/>
            <a:ext cx="573947" cy="282550"/>
            <a:chOff x="6927650" y="1152615"/>
            <a:chExt cx="573947" cy="282550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0897D98-CBA5-794C-A050-041443B5D129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996504AA-1E6F-6C48-8481-D96742F64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272" idx="4"/>
            <a:endCxn id="276" idx="0"/>
          </p:cNvCxnSpPr>
          <p:nvPr/>
        </p:nvCxnSpPr>
        <p:spPr>
          <a:xfrm rot="16200000" flipH="1">
            <a:off x="5131171" y="4247159"/>
            <a:ext cx="1094494" cy="56429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87A54B58-F931-A145-A899-CAC1BEA89CFC}"/>
              </a:ext>
            </a:extLst>
          </p:cNvPr>
          <p:cNvSpPr/>
          <p:nvPr/>
        </p:nvSpPr>
        <p:spPr>
          <a:xfrm>
            <a:off x="5344758" y="387902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7FC35295-089F-FF45-A892-2F0FD67A65FC}"/>
              </a:ext>
            </a:extLst>
          </p:cNvPr>
          <p:cNvCxnSpPr>
            <a:cxnSpLocks/>
            <a:stCxn id="267" idx="2"/>
            <a:endCxn id="115" idx="0"/>
          </p:cNvCxnSpPr>
          <p:nvPr/>
        </p:nvCxnSpPr>
        <p:spPr>
          <a:xfrm rot="10800000" flipV="1">
            <a:off x="5276266" y="5331268"/>
            <a:ext cx="355719" cy="9466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7999049-90E7-8D4C-A75F-DF0E53103230}"/>
              </a:ext>
            </a:extLst>
          </p:cNvPr>
          <p:cNvCxnSpPr>
            <a:cxnSpLocks/>
            <a:stCxn id="115" idx="2"/>
            <a:endCxn id="123" idx="1"/>
          </p:cNvCxnSpPr>
          <p:nvPr/>
        </p:nvCxnSpPr>
        <p:spPr>
          <a:xfrm>
            <a:off x="5276265" y="5789234"/>
            <a:ext cx="7309" cy="1673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6" idx="6"/>
            <a:endCxn id="287" idx="2"/>
          </p:cNvCxnSpPr>
          <p:nvPr/>
        </p:nvCxnSpPr>
        <p:spPr>
          <a:xfrm flipV="1">
            <a:off x="5721254" y="2585138"/>
            <a:ext cx="634188" cy="30379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DA4595-3B58-B942-BB34-9918F855C97C}"/>
              </a:ext>
            </a:extLst>
          </p:cNvPr>
          <p:cNvGrpSpPr/>
          <p:nvPr/>
        </p:nvGrpSpPr>
        <p:grpSpPr>
          <a:xfrm>
            <a:off x="6355444" y="2443864"/>
            <a:ext cx="674737" cy="282550"/>
            <a:chOff x="4535633" y="3206138"/>
            <a:chExt cx="674737" cy="28255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E3DB321-0414-C445-BFED-4540A7C51A80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F6BB05E-4DC5-5648-861A-7574EFF5D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C187DBE-B463-B744-9CFE-CBA78CC52D99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1F7CD1B-5332-1A4D-A614-DC24D8FA5769}"/>
              </a:ext>
            </a:extLst>
          </p:cNvPr>
          <p:cNvGrpSpPr/>
          <p:nvPr/>
        </p:nvGrpSpPr>
        <p:grpSpPr>
          <a:xfrm>
            <a:off x="7048162" y="2673325"/>
            <a:ext cx="573947" cy="282550"/>
            <a:chOff x="4535633" y="3206138"/>
            <a:chExt cx="573947" cy="282550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D452328-43A0-B444-A3A4-73CC29015B52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3F05981D-EBF4-8441-B688-C4E33C67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E066B4EE-FCF1-124F-88DD-43BC94FF226E}"/>
              </a:ext>
            </a:extLst>
          </p:cNvPr>
          <p:cNvCxnSpPr>
            <a:cxnSpLocks/>
            <a:stCxn id="300" idx="4"/>
            <a:endCxn id="197" idx="1"/>
          </p:cNvCxnSpPr>
          <p:nvPr/>
        </p:nvCxnSpPr>
        <p:spPr>
          <a:xfrm rot="16200000" flipH="1">
            <a:off x="6983434" y="3430447"/>
            <a:ext cx="901499" cy="9692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259D6A65-2ACD-1046-BCAC-06A9049EE15E}"/>
              </a:ext>
            </a:extLst>
          </p:cNvPr>
          <p:cNvSpPr/>
          <p:nvPr/>
        </p:nvSpPr>
        <p:spPr>
          <a:xfrm>
            <a:off x="7334206" y="292512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  <a:stCxn id="289" idx="4"/>
          </p:cNvCxnSpPr>
          <p:nvPr/>
        </p:nvCxnSpPr>
        <p:spPr>
          <a:xfrm>
            <a:off x="6978666" y="2636654"/>
            <a:ext cx="102273" cy="1494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52DF26-1947-FD40-833B-76294036E725}"/>
              </a:ext>
            </a:extLst>
          </p:cNvPr>
          <p:cNvGrpSpPr/>
          <p:nvPr/>
        </p:nvGrpSpPr>
        <p:grpSpPr>
          <a:xfrm>
            <a:off x="6231057" y="2796925"/>
            <a:ext cx="674737" cy="282550"/>
            <a:chOff x="4535633" y="3206138"/>
            <a:chExt cx="674737" cy="282550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A61513E-FF0A-F04E-82F0-7CBD0E7EE7F4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2F7446AB-AEA5-004C-A99B-E986EA782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9ED66ECD-0F31-C94B-90E2-F2EA228C02FA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E62FEB46-58D6-5C4F-89D9-80A3E2A30184}"/>
              </a:ext>
            </a:extLst>
          </p:cNvPr>
          <p:cNvSpPr/>
          <p:nvPr/>
        </p:nvSpPr>
        <p:spPr>
          <a:xfrm>
            <a:off x="5330015" y="300948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1ED1F71E-6732-F64F-9A87-521A0EFA6E43}"/>
              </a:ext>
            </a:extLst>
          </p:cNvPr>
          <p:cNvSpPr/>
          <p:nvPr/>
        </p:nvSpPr>
        <p:spPr>
          <a:xfrm>
            <a:off x="5333382" y="350834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02D1169-F75E-1E4B-B0B6-6A5BBC8ED3DD}"/>
              </a:ext>
            </a:extLst>
          </p:cNvPr>
          <p:cNvCxnSpPr>
            <a:cxnSpLocks/>
            <a:stCxn id="317" idx="4"/>
            <a:endCxn id="319" idx="0"/>
          </p:cNvCxnSpPr>
          <p:nvPr/>
        </p:nvCxnSpPr>
        <p:spPr>
          <a:xfrm>
            <a:off x="5381531" y="3112514"/>
            <a:ext cx="3367" cy="3958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  <a:stCxn id="312" idx="6"/>
            <a:endCxn id="337" idx="1"/>
          </p:cNvCxnSpPr>
          <p:nvPr/>
        </p:nvCxnSpPr>
        <p:spPr>
          <a:xfrm flipV="1">
            <a:off x="6905794" y="2930572"/>
            <a:ext cx="266657" cy="76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B3753C14-D9B0-7A4F-8447-49860A4A573B}"/>
              </a:ext>
            </a:extLst>
          </p:cNvPr>
          <p:cNvSpPr/>
          <p:nvPr/>
        </p:nvSpPr>
        <p:spPr>
          <a:xfrm>
            <a:off x="7157362" y="2915485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343" idx="6"/>
          </p:cNvCxnSpPr>
          <p:nvPr/>
        </p:nvCxnSpPr>
        <p:spPr>
          <a:xfrm flipV="1">
            <a:off x="7721368" y="1744439"/>
            <a:ext cx="1124498" cy="1074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B6EB93C1-703D-0C45-84FF-838B2B7016EB}"/>
              </a:ext>
            </a:extLst>
          </p:cNvPr>
          <p:cNvSpPr/>
          <p:nvPr/>
        </p:nvSpPr>
        <p:spPr>
          <a:xfrm>
            <a:off x="7618339" y="276756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zh-CN" altLang="en-US"/>
              <a:t>接口级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3ACED-F2A4-2649-A27B-454823E8BF61}"/>
              </a:ext>
            </a:extLst>
          </p:cNvPr>
          <p:cNvSpPr/>
          <p:nvPr/>
        </p:nvSpPr>
        <p:spPr>
          <a:xfrm>
            <a:off x="4007743" y="370277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995740" y="5837222"/>
            <a:ext cx="3522530" cy="15755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endCxn id="200" idx="4"/>
          </p:cNvCxnSpPr>
          <p:nvPr/>
        </p:nvCxnSpPr>
        <p:spPr>
          <a:xfrm flipV="1">
            <a:off x="990969" y="4246821"/>
            <a:ext cx="1714890" cy="716181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A70B25-BA3C-A74C-B39D-27156FBBEE5E}"/>
              </a:ext>
            </a:extLst>
          </p:cNvPr>
          <p:cNvSpPr/>
          <p:nvPr/>
        </p:nvSpPr>
        <p:spPr>
          <a:xfrm>
            <a:off x="5046519" y="28374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F2EEFF0-D399-2D46-A9A8-EE7107CCA8D3}"/>
              </a:ext>
            </a:extLst>
          </p:cNvPr>
          <p:cNvSpPr/>
          <p:nvPr/>
        </p:nvSpPr>
        <p:spPr>
          <a:xfrm>
            <a:off x="1553853" y="398527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612967"/>
            <a:ext cx="674737" cy="103032"/>
            <a:chOff x="6927650" y="1242373"/>
            <a:chExt cx="674737" cy="10303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79" idx="5"/>
            <a:endCxn id="87" idx="1"/>
          </p:cNvCxnSpPr>
          <p:nvPr/>
        </p:nvCxnSpPr>
        <p:spPr>
          <a:xfrm flipV="1">
            <a:off x="1641793" y="3628058"/>
            <a:ext cx="762692" cy="4451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  <a:stCxn id="236" idx="2"/>
            <a:endCxn id="89" idx="7"/>
          </p:cNvCxnSpPr>
          <p:nvPr/>
        </p:nvCxnSpPr>
        <p:spPr>
          <a:xfrm rot="10800000" flipV="1">
            <a:off x="3049044" y="2688771"/>
            <a:ext cx="1264516" cy="93928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4E02364-A64A-D74A-8D55-26C5CC292A07}"/>
              </a:ext>
            </a:extLst>
          </p:cNvPr>
          <p:cNvSpPr/>
          <p:nvPr/>
        </p:nvSpPr>
        <p:spPr>
          <a:xfrm>
            <a:off x="6589782" y="5801988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A1097C2-0756-8849-BBF5-BA5C7808866B}"/>
              </a:ext>
            </a:extLst>
          </p:cNvPr>
          <p:cNvSpPr/>
          <p:nvPr/>
        </p:nvSpPr>
        <p:spPr>
          <a:xfrm>
            <a:off x="4518272" y="578570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8D78863-C529-2840-853A-076A9306AA36}"/>
              </a:ext>
            </a:extLst>
          </p:cNvPr>
          <p:cNvSpPr/>
          <p:nvPr/>
        </p:nvSpPr>
        <p:spPr>
          <a:xfrm>
            <a:off x="5010232" y="614877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D7C78B3A-176E-C742-BE29-C6A482AE2567}"/>
              </a:ext>
            </a:extLst>
          </p:cNvPr>
          <p:cNvSpPr/>
          <p:nvPr/>
        </p:nvSpPr>
        <p:spPr>
          <a:xfrm>
            <a:off x="5060278" y="370630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endCxn id="329" idx="1"/>
          </p:cNvCxnSpPr>
          <p:nvPr/>
        </p:nvCxnSpPr>
        <p:spPr>
          <a:xfrm>
            <a:off x="4374769" y="2753127"/>
            <a:ext cx="806399" cy="8116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320" idx="6"/>
          </p:cNvCxnSpPr>
          <p:nvPr/>
        </p:nvCxnSpPr>
        <p:spPr>
          <a:xfrm flipH="1" flipV="1">
            <a:off x="4389605" y="3565433"/>
            <a:ext cx="670673" cy="192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A369AE01-5991-1741-B3FA-7CA2DF3B352A}"/>
              </a:ext>
            </a:extLst>
          </p:cNvPr>
          <p:cNvCxnSpPr>
            <a:cxnSpLocks/>
            <a:stCxn id="121" idx="6"/>
            <a:endCxn id="108" idx="2"/>
          </p:cNvCxnSpPr>
          <p:nvPr/>
        </p:nvCxnSpPr>
        <p:spPr>
          <a:xfrm flipV="1">
            <a:off x="5113263" y="5853502"/>
            <a:ext cx="1476519" cy="34678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46B0BFF8-4CE9-F040-B7DA-6F1763F61A79}"/>
              </a:ext>
            </a:extLst>
          </p:cNvPr>
          <p:cNvSpPr/>
          <p:nvPr/>
        </p:nvSpPr>
        <p:spPr>
          <a:xfrm>
            <a:off x="7734589" y="580017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08" idx="6"/>
            <a:endCxn id="168" idx="2"/>
          </p:cNvCxnSpPr>
          <p:nvPr/>
        </p:nvCxnSpPr>
        <p:spPr>
          <a:xfrm flipV="1">
            <a:off x="6692811" y="5851695"/>
            <a:ext cx="1041776" cy="18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200" idx="6"/>
          </p:cNvCxnSpPr>
          <p:nvPr/>
        </p:nvCxnSpPr>
        <p:spPr>
          <a:xfrm rot="10800000" flipV="1">
            <a:off x="2757377" y="3754292"/>
            <a:ext cx="1250367" cy="44101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</p:cNvCxnSpPr>
          <p:nvPr/>
        </p:nvCxnSpPr>
        <p:spPr>
          <a:xfrm flipV="1">
            <a:off x="7837620" y="5849484"/>
            <a:ext cx="1036253" cy="22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ACCAE8DA-8D0E-F04F-A81A-F0AFE74BCA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30" y="1913014"/>
            <a:ext cx="375408" cy="363298"/>
          </a:xfrm>
          <a:prstGeom prst="rect">
            <a:avLst/>
          </a:prstGeom>
        </p:spPr>
      </p:pic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497A1795-E70F-3B4A-87E7-71EEBBA5846F}"/>
              </a:ext>
            </a:extLst>
          </p:cNvPr>
          <p:cNvCxnSpPr>
            <a:cxnSpLocks/>
            <a:endCxn id="193" idx="2"/>
          </p:cNvCxnSpPr>
          <p:nvPr/>
        </p:nvCxnSpPr>
        <p:spPr>
          <a:xfrm flipV="1">
            <a:off x="1153264" y="2099452"/>
            <a:ext cx="1255699" cy="508189"/>
          </a:xfrm>
          <a:prstGeom prst="bentConnector3">
            <a:avLst>
              <a:gd name="adj1" fmla="val 470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D42E44F4-2AE6-8546-9293-3F614C1CC288}"/>
              </a:ext>
            </a:extLst>
          </p:cNvPr>
          <p:cNvCxnSpPr>
            <a:cxnSpLocks/>
          </p:cNvCxnSpPr>
          <p:nvPr/>
        </p:nvCxnSpPr>
        <p:spPr>
          <a:xfrm>
            <a:off x="1082504" y="1575862"/>
            <a:ext cx="1321983" cy="50321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DCA8A11E-F2AB-F342-96C0-5667A63DE7B7}"/>
              </a:ext>
            </a:extLst>
          </p:cNvPr>
          <p:cNvSpPr/>
          <p:nvPr/>
        </p:nvSpPr>
        <p:spPr>
          <a:xfrm>
            <a:off x="2408963" y="204793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3" idx="6"/>
            <a:endCxn id="236" idx="0"/>
          </p:cNvCxnSpPr>
          <p:nvPr/>
        </p:nvCxnSpPr>
        <p:spPr>
          <a:xfrm>
            <a:off x="2511992" y="2099450"/>
            <a:ext cx="1853084" cy="53780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329" idx="4"/>
            <a:endCxn id="276" idx="0"/>
          </p:cNvCxnSpPr>
          <p:nvPr/>
        </p:nvCxnSpPr>
        <p:spPr>
          <a:xfrm rot="16200000" flipH="1">
            <a:off x="4877177" y="3993164"/>
            <a:ext cx="1423807" cy="74297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4" idx="0"/>
            <a:endCxn id="287" idx="2"/>
          </p:cNvCxnSpPr>
          <p:nvPr/>
        </p:nvCxnSpPr>
        <p:spPr>
          <a:xfrm rot="5400000" flipH="1" flipV="1">
            <a:off x="5600600" y="2082576"/>
            <a:ext cx="252279" cy="125740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E3DB321-0414-C445-BFED-4540A7C51A80}"/>
              </a:ext>
            </a:extLst>
          </p:cNvPr>
          <p:cNvSpPr/>
          <p:nvPr/>
        </p:nvSpPr>
        <p:spPr>
          <a:xfrm>
            <a:off x="6355444" y="253362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2D452328-43A0-B444-A3A4-73CC29015B52}"/>
              </a:ext>
            </a:extLst>
          </p:cNvPr>
          <p:cNvSpPr/>
          <p:nvPr/>
        </p:nvSpPr>
        <p:spPr>
          <a:xfrm>
            <a:off x="7048162" y="2763085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59D6A65-2ACD-1046-BCAC-06A9049EE15E}"/>
              </a:ext>
            </a:extLst>
          </p:cNvPr>
          <p:cNvSpPr/>
          <p:nvPr/>
        </p:nvSpPr>
        <p:spPr>
          <a:xfrm>
            <a:off x="7334206" y="292512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</p:cNvCxnSpPr>
          <p:nvPr/>
        </p:nvCxnSpPr>
        <p:spPr>
          <a:xfrm>
            <a:off x="6458473" y="2585141"/>
            <a:ext cx="622464" cy="20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>
            <a:extLst>
              <a:ext uri="{FF2B5EF4-FFF2-40B4-BE49-F238E27FC236}">
                <a16:creationId xmlns:a16="http://schemas.microsoft.com/office/drawing/2014/main" id="{DA61513E-FF0A-F04E-82F0-7CBD0E7EE7F4}"/>
              </a:ext>
            </a:extLst>
          </p:cNvPr>
          <p:cNvSpPr/>
          <p:nvPr/>
        </p:nvSpPr>
        <p:spPr>
          <a:xfrm>
            <a:off x="6231057" y="2886685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E62FEB46-58D6-5C4F-89D9-80A3E2A30184}"/>
              </a:ext>
            </a:extLst>
          </p:cNvPr>
          <p:cNvSpPr/>
          <p:nvPr/>
        </p:nvSpPr>
        <p:spPr>
          <a:xfrm>
            <a:off x="5330015" y="300948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02D1169-F75E-1E4B-B0B6-6A5BBC8ED3DD}"/>
              </a:ext>
            </a:extLst>
          </p:cNvPr>
          <p:cNvCxnSpPr>
            <a:cxnSpLocks/>
            <a:stCxn id="317" idx="4"/>
            <a:endCxn id="329" idx="0"/>
          </p:cNvCxnSpPr>
          <p:nvPr/>
        </p:nvCxnSpPr>
        <p:spPr>
          <a:xfrm flipH="1">
            <a:off x="5217593" y="3112512"/>
            <a:ext cx="163936" cy="4372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</p:cNvCxnSpPr>
          <p:nvPr/>
        </p:nvCxnSpPr>
        <p:spPr>
          <a:xfrm>
            <a:off x="6334086" y="2928775"/>
            <a:ext cx="1000118" cy="384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AF67CF8E-5B2E-F647-8EFD-96FEA00120DC}"/>
              </a:ext>
            </a:extLst>
          </p:cNvPr>
          <p:cNvCxnSpPr>
            <a:cxnSpLocks/>
            <a:stCxn id="89" idx="1"/>
            <a:endCxn id="79" idx="0"/>
          </p:cNvCxnSpPr>
          <p:nvPr/>
        </p:nvCxnSpPr>
        <p:spPr>
          <a:xfrm rot="16200000" flipH="1" flipV="1">
            <a:off x="2112170" y="3121254"/>
            <a:ext cx="357218" cy="1370824"/>
          </a:xfrm>
          <a:prstGeom prst="bentConnector3">
            <a:avLst>
              <a:gd name="adj1" fmla="val -6821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332266D-B5E4-B249-8574-944A12605FB3}"/>
              </a:ext>
            </a:extLst>
          </p:cNvPr>
          <p:cNvCxnSpPr>
            <a:cxnSpLocks/>
            <a:endCxn id="87" idx="5"/>
          </p:cNvCxnSpPr>
          <p:nvPr/>
        </p:nvCxnSpPr>
        <p:spPr>
          <a:xfrm rot="10800000">
            <a:off x="2477338" y="3700912"/>
            <a:ext cx="1547214" cy="5455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3A466532-D073-CB4B-9F3E-505D9C37F365}"/>
              </a:ext>
            </a:extLst>
          </p:cNvPr>
          <p:cNvCxnSpPr>
            <a:cxnSpLocks/>
            <a:stCxn id="7" idx="4"/>
            <a:endCxn id="332" idx="4"/>
          </p:cNvCxnSpPr>
          <p:nvPr/>
        </p:nvCxnSpPr>
        <p:spPr>
          <a:xfrm rot="5400000" flipH="1" flipV="1">
            <a:off x="4732296" y="2973708"/>
            <a:ext cx="159061" cy="1505136"/>
          </a:xfrm>
          <a:prstGeom prst="bentConnector3">
            <a:avLst>
              <a:gd name="adj1" fmla="val -14371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6E0D1113-AE90-AE49-BC6A-D49566453F7F}"/>
              </a:ext>
            </a:extLst>
          </p:cNvPr>
          <p:cNvCxnSpPr>
            <a:cxnSpLocks/>
            <a:stCxn id="54" idx="4"/>
            <a:endCxn id="140" idx="0"/>
          </p:cNvCxnSpPr>
          <p:nvPr/>
        </p:nvCxnSpPr>
        <p:spPr>
          <a:xfrm>
            <a:off x="5098035" y="2940450"/>
            <a:ext cx="13759" cy="7658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BE3260F-4FB6-8243-88BC-1FE70C70E363}"/>
              </a:ext>
            </a:extLst>
          </p:cNvPr>
          <p:cNvCxnSpPr>
            <a:cxnSpLocks/>
            <a:stCxn id="89" idx="7"/>
            <a:endCxn id="320" idx="4"/>
          </p:cNvCxnSpPr>
          <p:nvPr/>
        </p:nvCxnSpPr>
        <p:spPr>
          <a:xfrm flipV="1">
            <a:off x="3049044" y="3616950"/>
            <a:ext cx="1289044" cy="111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A51899C1-2C58-3B46-86F9-5C11AF1A7183}"/>
              </a:ext>
            </a:extLst>
          </p:cNvPr>
          <p:cNvCxnSpPr>
            <a:cxnSpLocks/>
            <a:stCxn id="317" idx="0"/>
          </p:cNvCxnSpPr>
          <p:nvPr/>
        </p:nvCxnSpPr>
        <p:spPr>
          <a:xfrm rot="5400000" flipH="1" flipV="1">
            <a:off x="5670547" y="2301427"/>
            <a:ext cx="419036" cy="99707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F49CD85E-2FD9-5C4B-A1D5-8D513E13EC06}"/>
              </a:ext>
            </a:extLst>
          </p:cNvPr>
          <p:cNvCxnSpPr>
            <a:cxnSpLocks/>
            <a:stCxn id="121" idx="0"/>
            <a:endCxn id="276" idx="3"/>
          </p:cNvCxnSpPr>
          <p:nvPr/>
        </p:nvCxnSpPr>
        <p:spPr>
          <a:xfrm rot="5400000" flipH="1" flipV="1">
            <a:off x="5000802" y="5225440"/>
            <a:ext cx="984278" cy="86239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A8EB646-0533-1E47-92B7-DD2D9C87F316}"/>
              </a:ext>
            </a:extLst>
          </p:cNvPr>
          <p:cNvCxnSpPr>
            <a:cxnSpLocks/>
            <a:stCxn id="300" idx="7"/>
          </p:cNvCxnSpPr>
          <p:nvPr/>
        </p:nvCxnSpPr>
        <p:spPr>
          <a:xfrm flipV="1">
            <a:off x="7422148" y="1913014"/>
            <a:ext cx="1020511" cy="10272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12C81E9-548C-E04D-A391-F53DB466B0CB}"/>
              </a:ext>
            </a:extLst>
          </p:cNvPr>
          <p:cNvCxnSpPr>
            <a:cxnSpLocks/>
            <a:stCxn id="291" idx="5"/>
          </p:cNvCxnSpPr>
          <p:nvPr/>
        </p:nvCxnSpPr>
        <p:spPr>
          <a:xfrm flipV="1">
            <a:off x="7136104" y="1913014"/>
            <a:ext cx="988380" cy="938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7F2025D1-7595-AA4F-B844-FD6A11961164}"/>
              </a:ext>
            </a:extLst>
          </p:cNvPr>
          <p:cNvCxnSpPr>
            <a:cxnSpLocks/>
            <a:stCxn id="332" idx="6"/>
          </p:cNvCxnSpPr>
          <p:nvPr/>
        </p:nvCxnSpPr>
        <p:spPr>
          <a:xfrm>
            <a:off x="5615910" y="3595232"/>
            <a:ext cx="2828989" cy="540883"/>
          </a:xfrm>
          <a:prstGeom prst="bentConnector4">
            <a:avLst>
              <a:gd name="adj1" fmla="val 45641"/>
              <a:gd name="adj2" fmla="val 1422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CFBD2774-5D5C-254C-B4A1-9D0E4F7E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841" y="1271207"/>
            <a:ext cx="6185643" cy="663003"/>
          </a:xfrm>
          <a:solidFill>
            <a:srgbClr val="4169E1"/>
          </a:solidFill>
          <a:ln w="38100"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Hans" altLang="en-US" sz="2400" dirty="0">
                <a:solidFill>
                  <a:schemeClr val="bg1"/>
                </a:solidFill>
              </a:rPr>
              <a:t>“</a:t>
            </a:r>
            <a:r>
              <a:rPr lang="zh-CN" altLang="en-US" sz="2400" dirty="0">
                <a:solidFill>
                  <a:schemeClr val="bg1"/>
                </a:solidFill>
              </a:rPr>
              <a:t>路由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  <a:r>
              <a:rPr lang="zh-CN" altLang="en-US" sz="2400" dirty="0">
                <a:solidFill>
                  <a:schemeClr val="bg1"/>
                </a:solidFill>
              </a:rPr>
              <a:t>路径上相邻设备接口的</a:t>
            </a:r>
            <a:r>
              <a:rPr lang="en-US" altLang="zh-CN" sz="2400" dirty="0">
                <a:solidFill>
                  <a:schemeClr val="bg1"/>
                </a:solidFill>
              </a:rPr>
              <a:t>IP</a:t>
            </a:r>
            <a:r>
              <a:rPr lang="zh-CN" altLang="en-US" sz="2400" dirty="0">
                <a:solidFill>
                  <a:schemeClr val="bg1"/>
                </a:solidFill>
              </a:rPr>
              <a:t>地址相连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91900F0-A14D-8045-B29B-8918297273FC}"/>
              </a:ext>
            </a:extLst>
          </p:cNvPr>
          <p:cNvSpPr/>
          <p:nvPr/>
        </p:nvSpPr>
        <p:spPr>
          <a:xfrm>
            <a:off x="990971" y="152085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5DA887CB-59B0-C24B-ADF8-E1E7D3DFB336}"/>
              </a:ext>
            </a:extLst>
          </p:cNvPr>
          <p:cNvSpPr/>
          <p:nvPr/>
        </p:nvSpPr>
        <p:spPr>
          <a:xfrm>
            <a:off x="1049120" y="256093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7BF2309D-D0FB-1440-B49B-90692C266161}"/>
              </a:ext>
            </a:extLst>
          </p:cNvPr>
          <p:cNvSpPr/>
          <p:nvPr/>
        </p:nvSpPr>
        <p:spPr>
          <a:xfrm>
            <a:off x="907470" y="4912690"/>
            <a:ext cx="103031" cy="10303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A9D1310-D9A8-8446-A813-D331FEC241D3}"/>
              </a:ext>
            </a:extLst>
          </p:cNvPr>
          <p:cNvSpPr/>
          <p:nvPr/>
        </p:nvSpPr>
        <p:spPr>
          <a:xfrm>
            <a:off x="907470" y="5943263"/>
            <a:ext cx="103031" cy="10303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4C9D94-E49A-7A42-8674-F3A86BE85F1E}"/>
              </a:ext>
            </a:extLst>
          </p:cNvPr>
          <p:cNvSpPr/>
          <p:nvPr/>
        </p:nvSpPr>
        <p:spPr>
          <a:xfrm>
            <a:off x="8393294" y="402608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6-Point Star 124">
            <a:extLst>
              <a:ext uri="{FF2B5EF4-FFF2-40B4-BE49-F238E27FC236}">
                <a16:creationId xmlns:a16="http://schemas.microsoft.com/office/drawing/2014/main" id="{A9C820FA-EACE-9C4B-AFD0-02B98354503E}"/>
              </a:ext>
            </a:extLst>
          </p:cNvPr>
          <p:cNvSpPr/>
          <p:nvPr/>
        </p:nvSpPr>
        <p:spPr>
          <a:xfrm>
            <a:off x="2599350" y="409046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7" name="6-Point Star 236">
            <a:extLst>
              <a:ext uri="{FF2B5EF4-FFF2-40B4-BE49-F238E27FC236}">
                <a16:creationId xmlns:a16="http://schemas.microsoft.com/office/drawing/2014/main" id="{BD4FA22B-2965-624C-B8DE-37C99AE33C30}"/>
              </a:ext>
            </a:extLst>
          </p:cNvPr>
          <p:cNvSpPr/>
          <p:nvPr/>
        </p:nvSpPr>
        <p:spPr>
          <a:xfrm>
            <a:off x="4223514" y="256454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8" name="6-Point Star 237">
            <a:extLst>
              <a:ext uri="{FF2B5EF4-FFF2-40B4-BE49-F238E27FC236}">
                <a16:creationId xmlns:a16="http://schemas.microsoft.com/office/drawing/2014/main" id="{9AC53E87-1C94-4A4A-8E02-BCB48D674D28}"/>
              </a:ext>
            </a:extLst>
          </p:cNvPr>
          <p:cNvSpPr/>
          <p:nvPr/>
        </p:nvSpPr>
        <p:spPr>
          <a:xfrm>
            <a:off x="4460432" y="5711393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6-Point Star 238">
            <a:extLst>
              <a:ext uri="{FF2B5EF4-FFF2-40B4-BE49-F238E27FC236}">
                <a16:creationId xmlns:a16="http://schemas.microsoft.com/office/drawing/2014/main" id="{50DF3674-F813-4C47-9A7F-157A71288025}"/>
              </a:ext>
            </a:extLst>
          </p:cNvPr>
          <p:cNvSpPr/>
          <p:nvPr/>
        </p:nvSpPr>
        <p:spPr>
          <a:xfrm>
            <a:off x="6539945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6-Point Star 239">
            <a:extLst>
              <a:ext uri="{FF2B5EF4-FFF2-40B4-BE49-F238E27FC236}">
                <a16:creationId xmlns:a16="http://schemas.microsoft.com/office/drawing/2014/main" id="{0B7947CF-2FBA-6343-B5C4-39CA8D9B8CF1}"/>
              </a:ext>
            </a:extLst>
          </p:cNvPr>
          <p:cNvSpPr/>
          <p:nvPr/>
        </p:nvSpPr>
        <p:spPr>
          <a:xfrm>
            <a:off x="7670167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1" name="6-Point Star 240">
            <a:extLst>
              <a:ext uri="{FF2B5EF4-FFF2-40B4-BE49-F238E27FC236}">
                <a16:creationId xmlns:a16="http://schemas.microsoft.com/office/drawing/2014/main" id="{A5D6FE9C-C1BE-0A46-BD77-EA0377AEEEE9}"/>
              </a:ext>
            </a:extLst>
          </p:cNvPr>
          <p:cNvSpPr/>
          <p:nvPr/>
        </p:nvSpPr>
        <p:spPr>
          <a:xfrm>
            <a:off x="6560573" y="5053625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F21F8BB8-FD06-FD41-9F91-870E74D1920F}"/>
              </a:ext>
            </a:extLst>
          </p:cNvPr>
          <p:cNvSpPr txBox="1">
            <a:spLocks/>
          </p:cNvSpPr>
          <p:nvPr/>
        </p:nvSpPr>
        <p:spPr>
          <a:xfrm>
            <a:off x="6859386" y="5015722"/>
            <a:ext cx="1069522" cy="30468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chemeClr val="bg1"/>
                </a:solidFill>
              </a:rPr>
              <a:t>匿名节点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9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30451</TotalTime>
  <Words>1123</Words>
  <Application>Microsoft Macintosh PowerPoint</Application>
  <PresentationFormat>On-screen Show (4:3)</PresentationFormat>
  <Paragraphs>273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STZhongsong</vt:lpstr>
      <vt:lpstr>Arial</vt:lpstr>
      <vt:lpstr>Calibri</vt:lpstr>
      <vt:lpstr>Office Theme</vt:lpstr>
      <vt:lpstr>Visio.Drawing.11</vt:lpstr>
      <vt:lpstr> 互联网拓扑测量  Internet Topology Measurement</vt:lpstr>
      <vt:lpstr>1998-99年朗讯/贝尔实验的“Internet Mapping”项目发布了一幅互联网拓扑图</vt:lpstr>
      <vt:lpstr>学术意义</vt:lpstr>
      <vt:lpstr>安全意义</vt:lpstr>
      <vt:lpstr>1999年5月1-10日南斯拉夫网络</vt:lpstr>
      <vt:lpstr>商业意义——网络状态监测</vt:lpstr>
      <vt:lpstr>互联网拓扑</vt:lpstr>
      <vt:lpstr>网络拓扑示例——物理级</vt:lpstr>
      <vt:lpstr>网络拓扑示例——接口级</vt:lpstr>
      <vt:lpstr>网络拓扑示例——路由器级</vt:lpstr>
      <vt:lpstr>网络拓扑示例——PoP级</vt:lpstr>
      <vt:lpstr>网络拓扑示例——AS级</vt:lpstr>
      <vt:lpstr>PCCW盈科电讯全球网络</vt:lpstr>
      <vt:lpstr>Verizon全球网络</vt:lpstr>
      <vt:lpstr>Cogent(2017)骨干网</vt:lpstr>
      <vt:lpstr>Abilene(美国科研网)骨干网(2014)</vt:lpstr>
      <vt:lpstr>Internet2(2017)骨干网</vt:lpstr>
      <vt:lpstr>中国电信骨干网</vt:lpstr>
      <vt:lpstr>中国电信省内网</vt:lpstr>
      <vt:lpstr>中国电信国内/国际互联</vt:lpstr>
      <vt:lpstr>互联网拓扑测量</vt:lpstr>
      <vt:lpstr>观察：获取原始数据</vt:lpstr>
      <vt:lpstr>推断：分析观察结果</vt:lpstr>
      <vt:lpstr>绘制：描绘网络地图</vt:lpstr>
      <vt:lpstr>测量技术——traceroute</vt:lpstr>
      <vt:lpstr>测量技术——traceroute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Yuni</dc:creator>
  <cp:lastModifiedBy>Microsoft Office User</cp:lastModifiedBy>
  <cp:revision>4374</cp:revision>
  <cp:lastPrinted>2018-12-01T16:56:04Z</cp:lastPrinted>
  <dcterms:created xsi:type="dcterms:W3CDTF">2016-10-19T04:24:00Z</dcterms:created>
  <dcterms:modified xsi:type="dcterms:W3CDTF">2022-10-04T08:49:22Z</dcterms:modified>
</cp:coreProperties>
</file>